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256" r:id="rId3"/>
    <p:sldId id="287" r:id="rId4"/>
    <p:sldId id="281" r:id="rId5"/>
    <p:sldId id="259" r:id="rId6"/>
    <p:sldId id="292" r:id="rId7"/>
    <p:sldId id="282" r:id="rId8"/>
    <p:sldId id="278" r:id="rId9"/>
    <p:sldId id="294" r:id="rId10"/>
    <p:sldId id="284" r:id="rId11"/>
    <p:sldId id="273" r:id="rId12"/>
    <p:sldId id="276" r:id="rId13"/>
    <p:sldId id="289" r:id="rId14"/>
    <p:sldId id="298" r:id="rId15"/>
    <p:sldId id="299" r:id="rId16"/>
    <p:sldId id="297" r:id="rId17"/>
    <p:sldId id="291" r:id="rId18"/>
    <p:sldId id="296" r:id="rId19"/>
    <p:sldId id="293" r:id="rId20"/>
    <p:sldId id="295" r:id="rId21"/>
    <p:sldId id="300" r:id="rId22"/>
    <p:sldId id="290" r:id="rId23"/>
    <p:sldId id="262" r:id="rId24"/>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98401" autoAdjust="0"/>
  </p:normalViewPr>
  <p:slideViewPr>
    <p:cSldViewPr>
      <p:cViewPr>
        <p:scale>
          <a:sx n="68" d="100"/>
          <a:sy n="68" d="100"/>
        </p:scale>
        <p:origin x="-143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b="0"/>
            </a:pPr>
            <a:r>
              <a:rPr lang="en-GB" sz="2800" b="0"/>
              <a:t>Diocesan Priests</a:t>
            </a:r>
          </a:p>
        </c:rich>
      </c:tx>
      <c:layout/>
      <c:overlay val="0"/>
    </c:title>
    <c:autoTitleDeleted val="0"/>
    <c:plotArea>
      <c:layout/>
      <c:barChart>
        <c:barDir val="col"/>
        <c:grouping val="stacked"/>
        <c:varyColors val="0"/>
        <c:ser>
          <c:idx val="0"/>
          <c:order val="0"/>
          <c:tx>
            <c:strRef>
              <c:f>Sheet1!$B$1</c:f>
              <c:strCache>
                <c:ptCount val="1"/>
                <c:pt idx="0">
                  <c:v>Active priests</c:v>
                </c:pt>
              </c:strCache>
            </c:strRef>
          </c:tx>
          <c:spPr>
            <a:solidFill>
              <a:srgbClr val="003D7B"/>
            </a:solidFill>
          </c:spPr>
          <c:invertIfNegative val="0"/>
          <c:cat>
            <c:strRef>
              <c:f>Sheet1!$A$2:$A$5</c:f>
              <c:strCache>
                <c:ptCount val="4"/>
                <c:pt idx="0">
                  <c:v>1951</c:v>
                </c:pt>
                <c:pt idx="1">
                  <c:v>1972</c:v>
                </c:pt>
                <c:pt idx="2">
                  <c:v>2014</c:v>
                </c:pt>
                <c:pt idx="3">
                  <c:v>2030?</c:v>
                </c:pt>
              </c:strCache>
            </c:strRef>
          </c:cat>
          <c:val>
            <c:numRef>
              <c:f>Sheet1!$B$2:$B$5</c:f>
              <c:numCache>
                <c:formatCode>General</c:formatCode>
                <c:ptCount val="4"/>
                <c:pt idx="0">
                  <c:v>368</c:v>
                </c:pt>
                <c:pt idx="1">
                  <c:v>333</c:v>
                </c:pt>
                <c:pt idx="2">
                  <c:v>106</c:v>
                </c:pt>
                <c:pt idx="3">
                  <c:v>50</c:v>
                </c:pt>
              </c:numCache>
            </c:numRef>
          </c:val>
        </c:ser>
        <c:ser>
          <c:idx val="1"/>
          <c:order val="1"/>
          <c:tx>
            <c:strRef>
              <c:f>Sheet1!$C$1</c:f>
              <c:strCache>
                <c:ptCount val="1"/>
                <c:pt idx="0">
                  <c:v>Retired priests</c:v>
                </c:pt>
              </c:strCache>
            </c:strRef>
          </c:tx>
          <c:spPr>
            <a:solidFill>
              <a:srgbClr val="9C1212"/>
            </a:solidFill>
          </c:spPr>
          <c:invertIfNegative val="0"/>
          <c:cat>
            <c:strRef>
              <c:f>Sheet1!$A$2:$A$5</c:f>
              <c:strCache>
                <c:ptCount val="4"/>
                <c:pt idx="0">
                  <c:v>1951</c:v>
                </c:pt>
                <c:pt idx="1">
                  <c:v>1972</c:v>
                </c:pt>
                <c:pt idx="2">
                  <c:v>2014</c:v>
                </c:pt>
                <c:pt idx="3">
                  <c:v>2030?</c:v>
                </c:pt>
              </c:strCache>
            </c:strRef>
          </c:cat>
          <c:val>
            <c:numRef>
              <c:f>Sheet1!$C$2:$C$5</c:f>
              <c:numCache>
                <c:formatCode>General</c:formatCode>
                <c:ptCount val="4"/>
                <c:pt idx="0">
                  <c:v>2</c:v>
                </c:pt>
                <c:pt idx="1">
                  <c:v>12</c:v>
                </c:pt>
                <c:pt idx="2">
                  <c:v>53</c:v>
                </c:pt>
                <c:pt idx="3">
                  <c:v>36</c:v>
                </c:pt>
              </c:numCache>
            </c:numRef>
          </c:val>
        </c:ser>
        <c:dLbls>
          <c:showLegendKey val="0"/>
          <c:showVal val="0"/>
          <c:showCatName val="0"/>
          <c:showSerName val="0"/>
          <c:showPercent val="0"/>
          <c:showBubbleSize val="0"/>
        </c:dLbls>
        <c:gapWidth val="55"/>
        <c:overlap val="100"/>
        <c:axId val="46064384"/>
        <c:axId val="46065920"/>
      </c:barChart>
      <c:catAx>
        <c:axId val="46064384"/>
        <c:scaling>
          <c:orientation val="minMax"/>
        </c:scaling>
        <c:delete val="0"/>
        <c:axPos val="b"/>
        <c:numFmt formatCode="General" sourceLinked="1"/>
        <c:majorTickMark val="none"/>
        <c:minorTickMark val="none"/>
        <c:tickLblPos val="nextTo"/>
        <c:txPr>
          <a:bodyPr/>
          <a:lstStyle/>
          <a:p>
            <a:pPr>
              <a:defRPr sz="1800"/>
            </a:pPr>
            <a:endParaRPr lang="en-US"/>
          </a:p>
        </c:txPr>
        <c:crossAx val="46065920"/>
        <c:crosses val="autoZero"/>
        <c:auto val="1"/>
        <c:lblAlgn val="ctr"/>
        <c:lblOffset val="100"/>
        <c:noMultiLvlLbl val="0"/>
      </c:catAx>
      <c:valAx>
        <c:axId val="46065920"/>
        <c:scaling>
          <c:orientation val="minMax"/>
        </c:scaling>
        <c:delete val="0"/>
        <c:axPos val="l"/>
        <c:majorGridlines/>
        <c:numFmt formatCode="General" sourceLinked="1"/>
        <c:majorTickMark val="none"/>
        <c:minorTickMark val="none"/>
        <c:tickLblPos val="nextTo"/>
        <c:txPr>
          <a:bodyPr/>
          <a:lstStyle/>
          <a:p>
            <a:pPr>
              <a:defRPr sz="1800"/>
            </a:pPr>
            <a:endParaRPr lang="en-US"/>
          </a:p>
        </c:txPr>
        <c:crossAx val="46064384"/>
        <c:crosses val="autoZero"/>
        <c:crossBetween val="between"/>
      </c:valAx>
    </c:plotArea>
    <c:legend>
      <c:legendPos val="b"/>
      <c:legendEntry>
        <c:idx val="0"/>
        <c:txPr>
          <a:bodyPr/>
          <a:lstStyle/>
          <a:p>
            <a:pPr>
              <a:defRPr sz="1600"/>
            </a:pPr>
            <a:endParaRPr lang="en-US"/>
          </a:p>
        </c:txPr>
      </c:legendEntry>
      <c:legendEntry>
        <c:idx val="1"/>
        <c:txPr>
          <a:bodyPr/>
          <a:lstStyle/>
          <a:p>
            <a:pPr>
              <a:defRPr sz="1600"/>
            </a:pPr>
            <a:endParaRPr lang="en-US"/>
          </a:p>
        </c:txPr>
      </c:legendEntry>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b="0" dirty="0"/>
              <a:t>Average</a:t>
            </a:r>
            <a:r>
              <a:rPr lang="en-US" sz="2800" b="0" baseline="0" dirty="0"/>
              <a:t> mass attendance</a:t>
            </a:r>
            <a:endParaRPr lang="en-US" sz="2800" b="0" dirty="0"/>
          </a:p>
        </c:rich>
      </c:tx>
      <c:layout>
        <c:manualLayout>
          <c:xMode val="edge"/>
          <c:yMode val="edge"/>
          <c:x val="0.29287999346716104"/>
          <c:y val="2.0739963890084857E-2"/>
        </c:manualLayout>
      </c:layout>
      <c:overlay val="0"/>
    </c:title>
    <c:autoTitleDeleted val="0"/>
    <c:plotArea>
      <c:layout/>
      <c:lineChart>
        <c:grouping val="standard"/>
        <c:varyColors val="0"/>
        <c:ser>
          <c:idx val="0"/>
          <c:order val="0"/>
          <c:tx>
            <c:strRef>
              <c:f>Sheet1!$B$1</c:f>
              <c:strCache>
                <c:ptCount val="1"/>
                <c:pt idx="0">
                  <c:v>Column3</c:v>
                </c:pt>
              </c:strCache>
            </c:strRef>
          </c:tx>
          <c:spPr>
            <a:ln>
              <a:solidFill>
                <a:schemeClr val="accent2">
                  <a:lumMod val="75000"/>
                </a:schemeClr>
              </a:solidFill>
            </a:ln>
          </c:spPr>
          <c:marker>
            <c:symbol val="none"/>
          </c:marker>
          <c:cat>
            <c:numRef>
              <c:f>Sheet1!$A$2:$A$36</c:f>
              <c:numCache>
                <c:formatCode>General</c:formatCode>
                <c:ptCount val="35"/>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numCache>
            </c:numRef>
          </c:cat>
          <c:val>
            <c:numRef>
              <c:f>Sheet1!$B$2:$B$36</c:f>
              <c:numCache>
                <c:formatCode>General</c:formatCode>
                <c:ptCount val="35"/>
                <c:pt idx="2" formatCode="#,##0">
                  <c:v>100019</c:v>
                </c:pt>
                <c:pt idx="3" formatCode="#,##0">
                  <c:v>96902</c:v>
                </c:pt>
                <c:pt idx="4" formatCode="#,##0">
                  <c:v>95484</c:v>
                </c:pt>
                <c:pt idx="5">
                  <c:v>92169</c:v>
                </c:pt>
                <c:pt idx="6" formatCode="#,##0">
                  <c:v>87310</c:v>
                </c:pt>
                <c:pt idx="7">
                  <c:v>87310</c:v>
                </c:pt>
                <c:pt idx="8">
                  <c:v>84723</c:v>
                </c:pt>
                <c:pt idx="9">
                  <c:v>82276</c:v>
                </c:pt>
                <c:pt idx="10" formatCode="#,##0">
                  <c:v>80495</c:v>
                </c:pt>
                <c:pt idx="11">
                  <c:v>77063</c:v>
                </c:pt>
                <c:pt idx="12">
                  <c:v>76320</c:v>
                </c:pt>
                <c:pt idx="13" formatCode="#,##0">
                  <c:v>73542</c:v>
                </c:pt>
                <c:pt idx="14">
                  <c:v>71325</c:v>
                </c:pt>
                <c:pt idx="15" formatCode="#,##0">
                  <c:v>68988</c:v>
                </c:pt>
                <c:pt idx="16" formatCode="#,##0">
                  <c:v>65962</c:v>
                </c:pt>
                <c:pt idx="17" formatCode="#,##0">
                  <c:v>63663</c:v>
                </c:pt>
                <c:pt idx="18" formatCode="#,##0">
                  <c:v>61089</c:v>
                </c:pt>
                <c:pt idx="19" formatCode="#,##0">
                  <c:v>59971</c:v>
                </c:pt>
                <c:pt idx="20" formatCode="#,##0">
                  <c:v>58327</c:v>
                </c:pt>
                <c:pt idx="21" formatCode="#,##0">
                  <c:v>55517</c:v>
                </c:pt>
                <c:pt idx="22" formatCode="#,##0">
                  <c:v>52563</c:v>
                </c:pt>
                <c:pt idx="23" formatCode="#,##0">
                  <c:v>50952</c:v>
                </c:pt>
                <c:pt idx="24" formatCode="#,##0">
                  <c:v>48841</c:v>
                </c:pt>
                <c:pt idx="25" formatCode="#,##0">
                  <c:v>47155</c:v>
                </c:pt>
                <c:pt idx="26" formatCode="#,##0">
                  <c:v>46824</c:v>
                </c:pt>
                <c:pt idx="27" formatCode="#,##0">
                  <c:v>44747</c:v>
                </c:pt>
                <c:pt idx="28" formatCode="#,##0">
                  <c:v>43820</c:v>
                </c:pt>
                <c:pt idx="29" formatCode="#,##0">
                  <c:v>40299</c:v>
                </c:pt>
                <c:pt idx="30" formatCode="#,##0">
                  <c:v>39216</c:v>
                </c:pt>
                <c:pt idx="31" formatCode="#,##0">
                  <c:v>38485</c:v>
                </c:pt>
                <c:pt idx="32" formatCode="#,##0">
                  <c:v>38831</c:v>
                </c:pt>
                <c:pt idx="33" formatCode="#,##0">
                  <c:v>37239</c:v>
                </c:pt>
                <c:pt idx="34" formatCode="#,##0">
                  <c:v>36661</c:v>
                </c:pt>
              </c:numCache>
            </c:numRef>
          </c:val>
          <c:smooth val="0"/>
        </c:ser>
        <c:dLbls>
          <c:showLegendKey val="0"/>
          <c:showVal val="0"/>
          <c:showCatName val="0"/>
          <c:showSerName val="0"/>
          <c:showPercent val="0"/>
          <c:showBubbleSize val="0"/>
        </c:dLbls>
        <c:marker val="1"/>
        <c:smooth val="0"/>
        <c:axId val="82348288"/>
        <c:axId val="82350080"/>
      </c:lineChart>
      <c:dateAx>
        <c:axId val="82348288"/>
        <c:scaling>
          <c:orientation val="minMax"/>
        </c:scaling>
        <c:delete val="0"/>
        <c:axPos val="b"/>
        <c:numFmt formatCode="General" sourceLinked="1"/>
        <c:majorTickMark val="in"/>
        <c:minorTickMark val="in"/>
        <c:tickLblPos val="nextTo"/>
        <c:txPr>
          <a:bodyPr/>
          <a:lstStyle/>
          <a:p>
            <a:pPr>
              <a:defRPr sz="1800">
                <a:latin typeface="+mn-lt"/>
              </a:defRPr>
            </a:pPr>
            <a:endParaRPr lang="en-US"/>
          </a:p>
        </c:txPr>
        <c:crossAx val="82350080"/>
        <c:crosses val="autoZero"/>
        <c:auto val="0"/>
        <c:lblOffset val="100"/>
        <c:baseTimeUnit val="days"/>
        <c:majorUnit val="4"/>
        <c:majorTimeUnit val="days"/>
      </c:dateAx>
      <c:valAx>
        <c:axId val="82350080"/>
        <c:scaling>
          <c:orientation val="minMax"/>
          <c:max val="100000"/>
          <c:min val="20000"/>
        </c:scaling>
        <c:delete val="0"/>
        <c:axPos val="l"/>
        <c:majorGridlines/>
        <c:numFmt formatCode="General" sourceLinked="1"/>
        <c:majorTickMark val="none"/>
        <c:minorTickMark val="none"/>
        <c:tickLblPos val="nextTo"/>
        <c:txPr>
          <a:bodyPr/>
          <a:lstStyle/>
          <a:p>
            <a:pPr>
              <a:defRPr sz="1600"/>
            </a:pPr>
            <a:endParaRPr lang="en-US"/>
          </a:p>
        </c:txPr>
        <c:crossAx val="82348288"/>
        <c:crosses val="autoZero"/>
        <c:crossBetween val="between"/>
        <c:majorUnit val="20000"/>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20BEF28-D705-441A-8629-9EECB1D5E76D}" type="datetimeFigureOut">
              <a:rPr lang="en-GB" smtClean="0"/>
              <a:t>10/03/2015</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634AF22F-8699-4E00-8657-3CA9961C67FD}" type="slidenum">
              <a:rPr lang="en-GB" smtClean="0"/>
              <a:t>‹#›</a:t>
            </a:fld>
            <a:endParaRPr lang="en-GB"/>
          </a:p>
        </p:txBody>
      </p:sp>
    </p:spTree>
    <p:extLst>
      <p:ext uri="{BB962C8B-B14F-4D97-AF65-F5344CB8AC3E}">
        <p14:creationId xmlns:p14="http://schemas.microsoft.com/office/powerpoint/2010/main" val="64849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to presenters:</a:t>
            </a:r>
          </a:p>
          <a:p>
            <a:endParaRPr lang="en-GB" dirty="0" smtClean="0"/>
          </a:p>
          <a:p>
            <a:r>
              <a:rPr lang="en-GB" dirty="0" smtClean="0"/>
              <a:t>Thank you for agreeing to be involved in communicating</a:t>
            </a:r>
            <a:r>
              <a:rPr lang="en-GB" baseline="0" dirty="0" smtClean="0"/>
              <a:t> information about </a:t>
            </a:r>
            <a:r>
              <a:rPr lang="en-GB" i="1" baseline="0" dirty="0" smtClean="0"/>
              <a:t>Forward Together in Hope</a:t>
            </a:r>
            <a:r>
              <a:rPr lang="en-GB" i="0" baseline="0" dirty="0" smtClean="0"/>
              <a:t> – your role is vital in encouraging as many people as possible in the Diocese to become engaged in this review.</a:t>
            </a:r>
            <a:endParaRPr lang="en-GB" dirty="0" smtClean="0"/>
          </a:p>
          <a:p>
            <a:endParaRPr lang="en-GB" dirty="0" smtClean="0"/>
          </a:p>
          <a:p>
            <a:r>
              <a:rPr lang="en-GB" dirty="0" smtClean="0"/>
              <a:t>This PowerPoint presentation is designed</a:t>
            </a:r>
            <a:r>
              <a:rPr lang="en-GB" baseline="0" dirty="0" smtClean="0"/>
              <a:t> for use in parishes and worshipping communities as part of the wider process of communicating </a:t>
            </a:r>
            <a:r>
              <a:rPr lang="en-GB" i="1" baseline="0" dirty="0" smtClean="0"/>
              <a:t>Forward Together in Hope</a:t>
            </a:r>
            <a:r>
              <a:rPr lang="en-GB" i="0" baseline="0" dirty="0" smtClean="0"/>
              <a:t>. It aims to bring together some of the key messages and information from the resource pack. </a:t>
            </a:r>
          </a:p>
          <a:p>
            <a:endParaRPr lang="en-GB" i="0" baseline="0" dirty="0" smtClean="0"/>
          </a:p>
          <a:p>
            <a:r>
              <a:rPr lang="en-GB" i="0" baseline="0" dirty="0" smtClean="0"/>
              <a:t>Please feel free to amend it to fit with the length of your meeting or to include specific local details. Also, if you need any clarification on any aspect, please don’t hesitate to contact a member of the </a:t>
            </a:r>
            <a:r>
              <a:rPr lang="en-GB" i="1" baseline="0" dirty="0" smtClean="0"/>
              <a:t>Forward Together in Hope </a:t>
            </a:r>
            <a:r>
              <a:rPr lang="en-GB" i="0" baseline="0" dirty="0" smtClean="0"/>
              <a:t>Team. We’d be happy to help.</a:t>
            </a:r>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a:t>
            </a:fld>
            <a:endParaRPr lang="en-GB" dirty="0"/>
          </a:p>
        </p:txBody>
      </p:sp>
    </p:spTree>
    <p:extLst>
      <p:ext uri="{BB962C8B-B14F-4D97-AF65-F5344CB8AC3E}">
        <p14:creationId xmlns:p14="http://schemas.microsoft.com/office/powerpoint/2010/main" val="198065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a:t>
            </a:r>
            <a:r>
              <a:rPr lang="en-GB" b="1" baseline="0" dirty="0" smtClean="0"/>
              <a:t> Case for Change</a:t>
            </a:r>
          </a:p>
          <a:p>
            <a:endParaRPr lang="en-GB" baseline="0" dirty="0" smtClean="0"/>
          </a:p>
          <a:p>
            <a:r>
              <a:rPr lang="en-GB" baseline="0" dirty="0" smtClean="0"/>
              <a:t>Note : The Case for Change is set out in Part 3 of the ‘Preparing the Way’ Document. In addition, the ‘</a:t>
            </a:r>
            <a:r>
              <a:rPr lang="en-GB" i="1" baseline="0" dirty="0" smtClean="0"/>
              <a:t>Diocesan Facts and Figures</a:t>
            </a:r>
            <a:r>
              <a:rPr lang="en-GB" baseline="0" dirty="0" smtClean="0"/>
              <a:t>’ Supplement contains more detailed graphs, statistics and financial information. </a:t>
            </a:r>
          </a:p>
          <a:p>
            <a:endParaRPr lang="en-GB" baseline="0" dirty="0" smtClean="0"/>
          </a:p>
          <a:p>
            <a:pPr marL="171450" lvl="0" indent="-171450">
              <a:buFont typeface="Arial" panose="020B0604020202020204" pitchFamily="34" charset="0"/>
              <a:buChar char="•"/>
            </a:pPr>
            <a:r>
              <a:rPr lang="en-GB" sz="1200" i="1" dirty="0" smtClean="0"/>
              <a:t>‘Diocesan Facts and Figures’ Supplement.</a:t>
            </a:r>
            <a:r>
              <a:rPr lang="en-GB" sz="1200" i="1" baseline="0" dirty="0" smtClean="0"/>
              <a:t> – </a:t>
            </a:r>
            <a:r>
              <a:rPr lang="en-GB" sz="1200" i="0" baseline="0" dirty="0" smtClean="0"/>
              <a:t>For those who might be interested in a more detailed picture of the changes in the Diocese this Supplement includes graphs relating to mass attendance, baptisms, confirmations, receptions, marriages numbers and age profile of priests. It also contains details of the financial changes over time.</a:t>
            </a:r>
            <a:endParaRPr lang="en-GB" sz="1200" i="0" dirty="0" smtClean="0"/>
          </a:p>
          <a:p>
            <a:pPr marL="0" lvl="0" indent="0">
              <a:buFont typeface="Arial" panose="020B0604020202020204" pitchFamily="34" charset="0"/>
              <a:buNone/>
            </a:pPr>
            <a:endParaRPr lang="en-GB" sz="1200" i="1" dirty="0" smtClean="0"/>
          </a:p>
          <a:p>
            <a:pPr marL="171450" lvl="0" indent="-171450">
              <a:buFont typeface="Arial" panose="020B0604020202020204" pitchFamily="34" charset="0"/>
              <a:buChar char="•"/>
            </a:pPr>
            <a:r>
              <a:rPr lang="en-GB" sz="1200" i="1" dirty="0" smtClean="0"/>
              <a:t>Decreasing numbers of priests.</a:t>
            </a:r>
            <a:r>
              <a:rPr lang="en-GB" sz="1200" i="1" baseline="0" dirty="0" smtClean="0"/>
              <a:t> </a:t>
            </a:r>
            <a:r>
              <a:rPr lang="en-GB" sz="1200" baseline="0" dirty="0" smtClean="0"/>
              <a:t>- </a:t>
            </a:r>
            <a:r>
              <a:rPr lang="en-GB" sz="1200" kern="1200" dirty="0" smtClean="0">
                <a:solidFill>
                  <a:schemeClr val="tx1"/>
                </a:solidFill>
                <a:effectLst/>
                <a:latin typeface="+mn-lt"/>
                <a:ea typeface="+mn-ea"/>
                <a:cs typeface="+mn-cs"/>
              </a:rPr>
              <a:t>Between 1972 and 2014 the number of Diocesan priests (</a:t>
            </a:r>
            <a:r>
              <a:rPr lang="en-GB" sz="1200" kern="1200" dirty="0" err="1" smtClean="0">
                <a:solidFill>
                  <a:schemeClr val="tx1"/>
                </a:solidFill>
                <a:effectLst/>
                <a:latin typeface="+mn-lt"/>
                <a:ea typeface="+mn-ea"/>
                <a:cs typeface="+mn-cs"/>
              </a:rPr>
              <a:t>ie</a:t>
            </a:r>
            <a:r>
              <a:rPr lang="en-GB" sz="1200" kern="1200" baseline="0" dirty="0" smtClean="0">
                <a:solidFill>
                  <a:schemeClr val="tx1"/>
                </a:solidFill>
                <a:effectLst/>
                <a:latin typeface="+mn-lt"/>
                <a:ea typeface="+mn-ea"/>
                <a:cs typeface="+mn-cs"/>
              </a:rPr>
              <a:t> excluding those who are retired) </a:t>
            </a:r>
            <a:r>
              <a:rPr lang="en-GB" sz="1200" kern="1200" dirty="0" smtClean="0">
                <a:solidFill>
                  <a:schemeClr val="tx1"/>
                </a:solidFill>
                <a:effectLst/>
                <a:latin typeface="+mn-lt"/>
                <a:ea typeface="+mn-ea"/>
                <a:cs typeface="+mn-cs"/>
              </a:rPr>
              <a:t>has reduced from 333 to 106 – a decrease of over 67%.</a:t>
            </a:r>
          </a:p>
          <a:p>
            <a:pPr marL="0" lvl="0" indent="0">
              <a:buFont typeface="Arial" panose="020B0604020202020204" pitchFamily="34" charset="0"/>
              <a:buNone/>
            </a:pPr>
            <a:endParaRPr lang="en-GB" sz="1200" dirty="0" smtClean="0"/>
          </a:p>
          <a:p>
            <a:pPr marL="171450" lvl="0" indent="-171450">
              <a:buFont typeface="Arial" panose="020B0604020202020204" pitchFamily="34" charset="0"/>
              <a:buChar char="•"/>
            </a:pPr>
            <a:r>
              <a:rPr lang="en-GB" sz="1200" i="1" dirty="0" smtClean="0"/>
              <a:t>Reducing attendance at Mass</a:t>
            </a:r>
            <a:r>
              <a:rPr lang="en-GB" sz="1200" i="1" baseline="0" dirty="0" smtClean="0"/>
              <a:t> - </a:t>
            </a:r>
            <a:r>
              <a:rPr lang="en-GB" sz="1200" kern="1200" dirty="0" smtClean="0">
                <a:solidFill>
                  <a:schemeClr val="tx1"/>
                </a:solidFill>
                <a:effectLst/>
                <a:latin typeface="+mn-lt"/>
                <a:ea typeface="+mn-ea"/>
                <a:cs typeface="+mn-cs"/>
              </a:rPr>
              <a:t>Mass attendance has also fallen dramatically over the past few decades. Between 1981 and 2013 (the latest published statistics) the figures show a decrease  from around 100,000 to less than 37,000, a reduction of over 63%. </a:t>
            </a:r>
          </a:p>
          <a:p>
            <a:pPr marL="0" lvl="0" indent="0">
              <a:buFont typeface="Arial" panose="020B0604020202020204" pitchFamily="34" charset="0"/>
              <a:buNone/>
            </a:pPr>
            <a:endParaRPr lang="en-GB" sz="1200" i="1" dirty="0" smtClean="0"/>
          </a:p>
          <a:p>
            <a:pPr marL="171450" lvl="0" indent="-171450">
              <a:buFont typeface="Arial" panose="020B0604020202020204" pitchFamily="34" charset="0"/>
              <a:buChar char="•"/>
            </a:pPr>
            <a:r>
              <a:rPr lang="en-GB" sz="1200" i="1" dirty="0" smtClean="0"/>
              <a:t>Fairly static number of churches</a:t>
            </a:r>
            <a:r>
              <a:rPr lang="en-GB" sz="1200" i="1" baseline="0" dirty="0" smtClean="0"/>
              <a:t> - </a:t>
            </a:r>
            <a:r>
              <a:rPr lang="en-GB" sz="1200" dirty="0" smtClean="0"/>
              <a:t>There are currently 177 Diocesan churches</a:t>
            </a:r>
            <a:r>
              <a:rPr lang="en-GB" sz="1200" baseline="0" dirty="0" smtClean="0"/>
              <a:t> in active use – a very similar number as in the 1970s</a:t>
            </a:r>
          </a:p>
          <a:p>
            <a:pPr marL="0" lvl="0" indent="0">
              <a:buFont typeface="Arial" panose="020B0604020202020204" pitchFamily="34" charset="0"/>
              <a:buNone/>
            </a:pPr>
            <a:endParaRPr lang="en-GB" sz="1200" i="1" dirty="0" smtClean="0"/>
          </a:p>
          <a:p>
            <a:pPr marL="171450" lvl="0" indent="-171450">
              <a:buFont typeface="Arial" panose="020B0604020202020204" pitchFamily="34" charset="0"/>
              <a:buChar char="•"/>
            </a:pPr>
            <a:r>
              <a:rPr lang="en-GB" sz="1200" i="1" dirty="0" smtClean="0"/>
              <a:t>Decreasing financial income</a:t>
            </a:r>
            <a:r>
              <a:rPr lang="en-GB" sz="1200" i="1" baseline="0" dirty="0" smtClean="0"/>
              <a:t> - </a:t>
            </a:r>
            <a:r>
              <a:rPr lang="en-GB" sz="1200" dirty="0" smtClean="0"/>
              <a:t>For</a:t>
            </a:r>
            <a:r>
              <a:rPr lang="en-GB" sz="1200" baseline="0" dirty="0" smtClean="0"/>
              <a:t> example, the income through offertory collections has reduced by around 20% over the last 5 years</a:t>
            </a:r>
          </a:p>
          <a:p>
            <a:pPr marL="0" lvl="0" indent="0">
              <a:buFont typeface="Arial" panose="020B0604020202020204" pitchFamily="34" charset="0"/>
              <a:buNone/>
            </a:pPr>
            <a:endParaRPr lang="en-GB" sz="1200" i="1" dirty="0" smtClean="0"/>
          </a:p>
          <a:p>
            <a:pPr marL="171450" lvl="0" indent="-171450">
              <a:buFont typeface="Arial" panose="020B0604020202020204" pitchFamily="34" charset="0"/>
              <a:buChar char="•"/>
            </a:pPr>
            <a:r>
              <a:rPr lang="en-GB" sz="1200" i="1" dirty="0" smtClean="0"/>
              <a:t>A real opportunity to look at things differently</a:t>
            </a:r>
          </a:p>
          <a:p>
            <a:pPr marL="0" lvl="0" indent="0">
              <a:buFont typeface="Arial" panose="020B0604020202020204" pitchFamily="34" charset="0"/>
              <a:buNone/>
            </a:pPr>
            <a:r>
              <a:rPr lang="en-GB" sz="1200" kern="1200" dirty="0" smtClean="0">
                <a:solidFill>
                  <a:schemeClr val="tx1"/>
                </a:solidFill>
                <a:effectLst/>
                <a:latin typeface="+mn-lt"/>
                <a:ea typeface="+mn-ea"/>
                <a:cs typeface="+mn-cs"/>
              </a:rPr>
              <a:t>These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statistics may appear startling, and show that we</a:t>
            </a:r>
            <a:r>
              <a:rPr lang="en-GB" sz="1200" kern="1200" baseline="0" dirty="0" smtClean="0">
                <a:solidFill>
                  <a:schemeClr val="tx1"/>
                </a:solidFill>
                <a:effectLst/>
                <a:latin typeface="+mn-lt"/>
                <a:ea typeface="+mn-ea"/>
                <a:cs typeface="+mn-cs"/>
              </a:rPr>
              <a:t> are already in the midst of major change </a:t>
            </a:r>
            <a:r>
              <a:rPr lang="en-GB" sz="1200" kern="1200" dirty="0" smtClean="0">
                <a:solidFill>
                  <a:schemeClr val="tx1"/>
                </a:solidFill>
                <a:effectLst/>
                <a:latin typeface="+mn-lt"/>
                <a:ea typeface="+mn-ea"/>
                <a:cs typeface="+mn-cs"/>
              </a:rPr>
              <a:t>but it is our intention that </a:t>
            </a:r>
            <a:r>
              <a:rPr lang="en-GB" sz="1200" i="1" kern="1200" dirty="0" smtClean="0">
                <a:solidFill>
                  <a:schemeClr val="tx1"/>
                </a:solidFill>
                <a:effectLst/>
                <a:latin typeface="+mn-lt"/>
                <a:ea typeface="+mn-ea"/>
                <a:cs typeface="+mn-cs"/>
              </a:rPr>
              <a:t>Forward Together in 	Hope </a:t>
            </a:r>
            <a:r>
              <a:rPr lang="en-GB" sz="1200" kern="1200" dirty="0" smtClean="0">
                <a:solidFill>
                  <a:schemeClr val="tx1"/>
                </a:solidFill>
                <a:effectLst/>
                <a:latin typeface="+mn-lt"/>
                <a:ea typeface="+mn-ea"/>
                <a:cs typeface="+mn-cs"/>
              </a:rPr>
              <a:t>will enable us to respond creatively to this. We can view it as an opportunity</a:t>
            </a:r>
            <a:r>
              <a:rPr lang="en-GB" sz="1200" kern="1200" baseline="0" dirty="0" smtClean="0">
                <a:solidFill>
                  <a:schemeClr val="tx1"/>
                </a:solidFill>
                <a:effectLst/>
                <a:latin typeface="+mn-lt"/>
                <a:ea typeface="+mn-ea"/>
                <a:cs typeface="+mn-cs"/>
              </a:rPr>
              <a:t> to look at things differently and discover new ways to build our communities and share our faith with others in the world.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4AF22F-8699-4E00-8657-3CA9961C67FD}" type="slidenum">
              <a:rPr lang="en-GB" smtClean="0"/>
              <a:t>10</a:t>
            </a:fld>
            <a:endParaRPr lang="en-GB"/>
          </a:p>
        </p:txBody>
      </p:sp>
    </p:spTree>
    <p:extLst>
      <p:ext uri="{BB962C8B-B14F-4D97-AF65-F5344CB8AC3E}">
        <p14:creationId xmlns:p14="http://schemas.microsoft.com/office/powerpoint/2010/main" val="62459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Case for Change</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Diocesan Priests</a:t>
            </a:r>
            <a:r>
              <a:rPr lang="en-GB" sz="1200" i="1" kern="1200" baseline="0" dirty="0" smtClean="0">
                <a:solidFill>
                  <a:schemeClr val="tx1"/>
                </a:solidFill>
                <a:effectLst/>
                <a:latin typeface="+mn-lt"/>
                <a:ea typeface="+mn-ea"/>
                <a:cs typeface="+mn-cs"/>
              </a:rPr>
              <a:t> Graph</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graph indicates that between 1951 and 2014 the number of active or ‘non-retired’ Diocesan priests has fallen from 368 to 106. The number of retired priests has increased from 2 to 53. It is particularly significant that between 1972 and 2014 the number of active priests has reduced from 333 to 106 – a decrease of over 67%.</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While it is not really possible to predict accurately how many active priests we will have in the Diocese in 2030, just 15 years from now, a best estimate is that we might have around 50. (See ‘</a:t>
            </a:r>
            <a:r>
              <a:rPr lang="en-GB" sz="1200" i="1" kern="1200" dirty="0" smtClean="0">
                <a:solidFill>
                  <a:schemeClr val="tx1"/>
                </a:solidFill>
                <a:effectLst/>
                <a:latin typeface="+mn-lt"/>
                <a:ea typeface="+mn-ea"/>
                <a:cs typeface="+mn-cs"/>
              </a:rPr>
              <a:t>Diocesan Facts and Figures’</a:t>
            </a:r>
            <a:r>
              <a:rPr lang="en-GB" sz="1200" kern="1200" dirty="0" smtClean="0">
                <a:solidFill>
                  <a:schemeClr val="tx1"/>
                </a:solidFill>
                <a:effectLst/>
                <a:latin typeface="+mn-lt"/>
                <a:ea typeface="+mn-ea"/>
                <a:cs typeface="+mn-cs"/>
              </a:rPr>
              <a:t> Supplement for details of how we’ve estimated this).</a:t>
            </a:r>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11</a:t>
            </a:fld>
            <a:endParaRPr lang="en-GB"/>
          </a:p>
        </p:txBody>
      </p:sp>
    </p:spTree>
    <p:extLst>
      <p:ext uri="{BB962C8B-B14F-4D97-AF65-F5344CB8AC3E}">
        <p14:creationId xmlns:p14="http://schemas.microsoft.com/office/powerpoint/2010/main" val="14037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Case</a:t>
            </a:r>
            <a:r>
              <a:rPr lang="en-GB" b="1" baseline="0" dirty="0" smtClean="0"/>
              <a:t> for Change</a:t>
            </a:r>
          </a:p>
          <a:p>
            <a:endParaRPr lang="en-GB" baseline="0" dirty="0" smtClean="0"/>
          </a:p>
          <a:p>
            <a:r>
              <a:rPr lang="en-GB" i="1" baseline="0" dirty="0" smtClean="0"/>
              <a:t>Average mass attendance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graph reiterates </a:t>
            </a:r>
            <a:r>
              <a:rPr lang="en-GB" sz="1200" kern="1200" baseline="0" dirty="0" smtClean="0">
                <a:solidFill>
                  <a:schemeClr val="tx1"/>
                </a:solidFill>
                <a:effectLst/>
                <a:latin typeface="+mn-lt"/>
                <a:ea typeface="+mn-ea"/>
                <a:cs typeface="+mn-cs"/>
              </a:rPr>
              <a:t>that b</a:t>
            </a:r>
            <a:r>
              <a:rPr lang="en-GB" sz="1200" kern="1200" dirty="0" smtClean="0">
                <a:solidFill>
                  <a:schemeClr val="tx1"/>
                </a:solidFill>
                <a:effectLst/>
                <a:latin typeface="+mn-lt"/>
                <a:ea typeface="+mn-ea"/>
                <a:cs typeface="+mn-cs"/>
              </a:rPr>
              <a:t>etween 1981 and 2013 (the latest published statistics) the figures (as recorded in the Northern Catholic Calendar) show a decrease from 100,019 to less than 36,661, a reduction of over 63%. </a:t>
            </a:r>
          </a:p>
        </p:txBody>
      </p:sp>
      <p:sp>
        <p:nvSpPr>
          <p:cNvPr id="4" name="Slide Number Placeholder 3"/>
          <p:cNvSpPr>
            <a:spLocks noGrp="1"/>
          </p:cNvSpPr>
          <p:nvPr>
            <p:ph type="sldNum" sz="quarter" idx="10"/>
          </p:nvPr>
        </p:nvSpPr>
        <p:spPr/>
        <p:txBody>
          <a:bodyPr/>
          <a:lstStyle/>
          <a:p>
            <a:fld id="{634AF22F-8699-4E00-8657-3CA9961C67FD}" type="slidenum">
              <a:rPr lang="en-GB" smtClean="0"/>
              <a:t>12</a:t>
            </a:fld>
            <a:endParaRPr lang="en-GB"/>
          </a:p>
        </p:txBody>
      </p:sp>
    </p:spTree>
    <p:extLst>
      <p:ext uri="{BB962C8B-B14F-4D97-AF65-F5344CB8AC3E}">
        <p14:creationId xmlns:p14="http://schemas.microsoft.com/office/powerpoint/2010/main" val="60753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3 Stages of the Journey</a:t>
            </a:r>
          </a:p>
          <a:p>
            <a:endParaRPr lang="en-GB" b="1"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have described the </a:t>
            </a:r>
            <a:r>
              <a:rPr lang="en-GB" sz="1200" i="1" kern="1200" dirty="0" smtClean="0">
                <a:solidFill>
                  <a:schemeClr val="tx1"/>
                </a:solidFill>
                <a:effectLst/>
                <a:latin typeface="+mn-lt"/>
                <a:ea typeface="+mn-ea"/>
                <a:cs typeface="+mn-cs"/>
              </a:rPr>
              <a:t>Forward Together in Hope</a:t>
            </a:r>
            <a:r>
              <a:rPr lang="en-GB" sz="1200" kern="1200" dirty="0" smtClean="0">
                <a:solidFill>
                  <a:schemeClr val="tx1"/>
                </a:solidFill>
                <a:effectLst/>
                <a:latin typeface="+mn-lt"/>
                <a:ea typeface="+mn-ea"/>
                <a:cs typeface="+mn-cs"/>
              </a:rPr>
              <a:t> process as three stages on a journey - Preparing the Way; Exploring the Way and Pointing the Way</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overall ‘map’ and timescales for the journey are shown in the diagram on the</a:t>
            </a:r>
            <a:r>
              <a:rPr lang="en-GB" sz="1200" kern="1200" baseline="0" dirty="0" smtClean="0">
                <a:solidFill>
                  <a:schemeClr val="tx1"/>
                </a:solidFill>
                <a:effectLst/>
                <a:latin typeface="+mn-lt"/>
                <a:ea typeface="+mn-ea"/>
                <a:cs typeface="+mn-cs"/>
              </a:rPr>
              <a:t> inside front cover of the ‘Preparing the Way’ Booklet.</a:t>
            </a:r>
          </a:p>
          <a:p>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Of course, a journey like this can never really end, but we hope that after 3 years we will have discovered some key indicators regarding the future of the Diocese and have started to put the new arrangements in place.</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Over the next 3 slides some of the key elements</a:t>
            </a:r>
            <a:r>
              <a:rPr lang="en-GB" sz="1200" kern="1200" baseline="0" dirty="0" smtClean="0">
                <a:solidFill>
                  <a:schemeClr val="tx1"/>
                </a:solidFill>
                <a:effectLst/>
                <a:latin typeface="+mn-lt"/>
                <a:ea typeface="+mn-ea"/>
                <a:cs typeface="+mn-cs"/>
              </a:rPr>
              <a:t> of each of the stages of the journey are set out. Most of these are self-explanatory so only the key messages are highlighted here:</a:t>
            </a: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 Preparing</a:t>
            </a:r>
            <a:r>
              <a:rPr lang="en-GB" sz="1200" i="1" kern="1200" baseline="0" dirty="0" smtClean="0">
                <a:solidFill>
                  <a:schemeClr val="tx1"/>
                </a:solidFill>
                <a:effectLst/>
                <a:latin typeface="+mn-lt"/>
                <a:ea typeface="+mn-ea"/>
                <a:cs typeface="+mn-cs"/>
              </a:rPr>
              <a:t> the Way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very</a:t>
            </a:r>
            <a:r>
              <a:rPr lang="en-GB" sz="1200" kern="1200" baseline="0" dirty="0" smtClean="0">
                <a:solidFill>
                  <a:schemeClr val="tx1"/>
                </a:solidFill>
                <a:effectLst/>
                <a:latin typeface="+mn-lt"/>
                <a:ea typeface="+mn-ea"/>
                <a:cs typeface="+mn-cs"/>
              </a:rPr>
              <a:t> much a stage of everyone finding out about </a:t>
            </a:r>
            <a:r>
              <a:rPr lang="en-GB" sz="1200" i="1" kern="1200" baseline="0" dirty="0" smtClean="0">
                <a:solidFill>
                  <a:schemeClr val="tx1"/>
                </a:solidFill>
                <a:effectLst/>
                <a:latin typeface="+mn-lt"/>
                <a:ea typeface="+mn-ea"/>
                <a:cs typeface="+mn-cs"/>
              </a:rPr>
              <a:t>Forward Together in Hope </a:t>
            </a:r>
            <a:r>
              <a:rPr lang="en-GB" sz="1200" kern="1200" baseline="0" dirty="0" smtClean="0">
                <a:solidFill>
                  <a:schemeClr val="tx1"/>
                </a:solidFill>
                <a:effectLst/>
                <a:latin typeface="+mn-lt"/>
                <a:ea typeface="+mn-ea"/>
                <a:cs typeface="+mn-cs"/>
              </a:rPr>
              <a:t>and preparing for the journey ahead.</a:t>
            </a:r>
          </a:p>
          <a:p>
            <a:r>
              <a:rPr lang="en-GB" sz="1200" kern="1200" baseline="0" dirty="0" smtClean="0">
                <a:solidFill>
                  <a:schemeClr val="tx1"/>
                </a:solidFill>
                <a:effectLst/>
                <a:latin typeface="+mn-lt"/>
                <a:ea typeface="+mn-ea"/>
                <a:cs typeface="+mn-cs"/>
              </a:rPr>
              <a:t>The key aspect at parish level is to put in place a range of communication methods to get people geared up and involved.</a:t>
            </a:r>
          </a:p>
          <a:p>
            <a:endParaRPr lang="en-GB" sz="1200" kern="1200" baseline="0" dirty="0" smtClean="0">
              <a:solidFill>
                <a:schemeClr val="tx1"/>
              </a:solidFill>
              <a:effectLst/>
              <a:latin typeface="+mn-lt"/>
              <a:ea typeface="+mn-ea"/>
              <a:cs typeface="+mn-cs"/>
            </a:endParaRPr>
          </a:p>
          <a:p>
            <a:r>
              <a:rPr lang="en-GB" dirty="0" smtClean="0"/>
              <a:t>More details of how the preparation</a:t>
            </a:r>
            <a:r>
              <a:rPr lang="en-GB" baseline="0" dirty="0" smtClean="0"/>
              <a:t> might take place is given later on the slide titled ‘How can we Prepare?’</a:t>
            </a:r>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13</a:t>
            </a:fld>
            <a:endParaRPr lang="en-GB"/>
          </a:p>
        </p:txBody>
      </p:sp>
    </p:spTree>
    <p:extLst>
      <p:ext uri="{BB962C8B-B14F-4D97-AF65-F5344CB8AC3E}">
        <p14:creationId xmlns:p14="http://schemas.microsoft.com/office/powerpoint/2010/main" val="47868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3 Stages of the Journey</a:t>
            </a:r>
          </a:p>
          <a:p>
            <a:endParaRPr lang="en-GB" dirty="0" smtClean="0"/>
          </a:p>
          <a:p>
            <a:r>
              <a:rPr lang="en-GB" i="1" dirty="0" smtClean="0"/>
              <a:t>b) Exploring the Way</a:t>
            </a:r>
          </a:p>
          <a:p>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a:t>
            </a:r>
            <a:r>
              <a:rPr lang="en-GB" baseline="0" dirty="0" smtClean="0"/>
              <a:t> work at parish level really starts in earnest in May 2015 – around Pentecost. </a:t>
            </a:r>
            <a:r>
              <a:rPr lang="en-GB" sz="1200" kern="1200" baseline="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very worshipping community will receive a detailed self-evaluation questionnaire to be completed between then and the end of November.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They will also receive a pack of data with details about their community extracted from information held centrally by the Diocese.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Between Pentecost and Advent, each worshipping community will look in detail at how best it can flourish into the future.</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 invitation to every community is to be both painstaking and honest in its approach to a self-evaluation questionnaire.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14</a:t>
            </a:fld>
            <a:endParaRPr lang="en-GB"/>
          </a:p>
        </p:txBody>
      </p:sp>
    </p:spTree>
    <p:extLst>
      <p:ext uri="{BB962C8B-B14F-4D97-AF65-F5344CB8AC3E}">
        <p14:creationId xmlns:p14="http://schemas.microsoft.com/office/powerpoint/2010/main" val="1007165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The 3 Stages of the Journey</a:t>
            </a:r>
          </a:p>
          <a:p>
            <a:endParaRPr lang="en-GB" dirty="0" smtClean="0"/>
          </a:p>
          <a:p>
            <a:r>
              <a:rPr lang="en-GB" i="1" dirty="0" smtClean="0"/>
              <a:t>c) Pointing the Way</a:t>
            </a:r>
          </a:p>
          <a:p>
            <a:endParaRPr lang="en-GB" dirty="0" smtClean="0"/>
          </a:p>
          <a:p>
            <a:r>
              <a:rPr lang="en-GB" dirty="0" smtClean="0"/>
              <a:t>One of the key aspects of the </a:t>
            </a:r>
            <a:r>
              <a:rPr lang="en-GB" i="1" dirty="0" smtClean="0"/>
              <a:t>Forward Together in Hope </a:t>
            </a:r>
            <a:r>
              <a:rPr lang="en-GB" dirty="0" smtClean="0"/>
              <a:t>process is that of openness and transparency.</a:t>
            </a:r>
            <a:r>
              <a:rPr lang="en-GB" baseline="0" dirty="0" smtClean="0"/>
              <a:t> To help ensure that this is the case it is proposed that once all information is collected </a:t>
            </a:r>
            <a:r>
              <a:rPr lang="en-GB" sz="1200" kern="1200" dirty="0" smtClean="0">
                <a:solidFill>
                  <a:schemeClr val="tx1"/>
                </a:solidFill>
                <a:effectLst/>
                <a:latin typeface="+mn-lt"/>
                <a:ea typeface="+mn-ea"/>
                <a:cs typeface="+mn-cs"/>
              </a:rPr>
              <a:t>the results will be looked at carefully by a wide-ranging group of priests and people so that their views and perspectives can help finalise the indications, pointers and recommendations for the Bishop.</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diagram and</a:t>
            </a:r>
            <a:r>
              <a:rPr lang="en-GB" sz="1200" kern="1200" baseline="0" dirty="0" smtClean="0">
                <a:solidFill>
                  <a:schemeClr val="tx1"/>
                </a:solidFill>
                <a:effectLst/>
                <a:latin typeface="+mn-lt"/>
                <a:ea typeface="+mn-ea"/>
                <a:cs typeface="+mn-cs"/>
              </a:rPr>
              <a:t> narrative on Page 18 of the ‘Preparing the Way’ document set out more details.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34AF22F-8699-4E00-8657-3CA9961C67FD}" type="slidenum">
              <a:rPr lang="en-GB" smtClean="0"/>
              <a:t>15</a:t>
            </a:fld>
            <a:endParaRPr lang="en-GB"/>
          </a:p>
        </p:txBody>
      </p:sp>
    </p:spTree>
    <p:extLst>
      <p:ext uri="{BB962C8B-B14F-4D97-AF65-F5344CB8AC3E}">
        <p14:creationId xmlns:p14="http://schemas.microsoft.com/office/powerpoint/2010/main" val="264329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a:t>
            </a:r>
            <a:r>
              <a:rPr lang="en-GB" b="1" baseline="0" dirty="0" smtClean="0"/>
              <a:t> Can we Prepare?</a:t>
            </a:r>
          </a:p>
          <a:p>
            <a:endParaRPr lang="en-GB" dirty="0" smtClean="0"/>
          </a:p>
          <a:p>
            <a:r>
              <a:rPr lang="en-GB" dirty="0" smtClean="0"/>
              <a:t>The</a:t>
            </a:r>
            <a:r>
              <a:rPr lang="en-GB" baseline="0" dirty="0" smtClean="0"/>
              <a:t> information in this slide is an extract from the set of questions and suggestions on Page 17 of the Preparing the Way document. The full list is…</a:t>
            </a:r>
          </a:p>
          <a:p>
            <a:endParaRPr lang="en-GB" baseline="0" dirty="0" smtClean="0"/>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structures will you put in place to carry out the self-evaluation process and the completion of the questionnaire? Are these existing arrangements or will new ones be required?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will you use these ‘Preparing the Way’ resources (including the DVD and PowerPoint presentation) to help prepare parishioners for the process?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 what ways will you utilise the liturgy and spirituality resources to put in place a prayerful foundation to </a:t>
            </a:r>
            <a:r>
              <a:rPr lang="en-GB" sz="1200" i="1" kern="1200" dirty="0" smtClean="0">
                <a:solidFill>
                  <a:schemeClr val="tx1"/>
                </a:solidFill>
                <a:effectLst/>
                <a:latin typeface="+mn-lt"/>
                <a:ea typeface="+mn-ea"/>
                <a:cs typeface="+mn-cs"/>
              </a:rPr>
              <a:t>Forward Together in Hope</a:t>
            </a:r>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can you ensure that the hopes and ideas of those who are housebound are fully incorporated?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might you ensure that the views, hopes and aspirations of young people are included in the whole process?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Ideally, every parishioner, both regular worshippers and those who have a more ‘casual’ relationship with the community, can be involved in this whole exercise.  How can the more regular groups – Parish Council, Finance Committee, SVP, coffee groups etc. explore ways of engaging with less regular worshippers?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a:t>
            </a:r>
            <a:r>
              <a:rPr lang="en-GB" sz="1200" i="1" kern="1200" dirty="0" smtClean="0">
                <a:solidFill>
                  <a:schemeClr val="tx1"/>
                </a:solidFill>
                <a:effectLst/>
                <a:latin typeface="+mn-lt"/>
                <a:ea typeface="+mn-ea"/>
                <a:cs typeface="+mn-cs"/>
              </a:rPr>
              <a:t>Forward Together in Hope</a:t>
            </a:r>
            <a:r>
              <a:rPr lang="en-GB" sz="1200" b="1"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prayer could be said at daily mass, or weekend masses, or at the beginning of the regular meetings.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Perhaps parishioners working together could start to look at the 10 questionnaire headings and begin to assemble information around the various topics. The process does not need to be rushed, but it might help the whole community to address the issues more carefully once the questionnaire arrives.</a:t>
            </a:r>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16</a:t>
            </a:fld>
            <a:endParaRPr lang="en-GB"/>
          </a:p>
        </p:txBody>
      </p:sp>
    </p:spTree>
    <p:extLst>
      <p:ext uri="{BB962C8B-B14F-4D97-AF65-F5344CB8AC3E}">
        <p14:creationId xmlns:p14="http://schemas.microsoft.com/office/powerpoint/2010/main" val="783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Questionnaire Headings</a:t>
            </a:r>
          </a:p>
          <a:p>
            <a:endParaRPr lang="en-GB" b="0" dirty="0" smtClean="0"/>
          </a:p>
          <a:p>
            <a:r>
              <a:rPr lang="en-GB" b="0" dirty="0" smtClean="0"/>
              <a:t>The</a:t>
            </a:r>
            <a:r>
              <a:rPr lang="en-GB" b="0" baseline="0" dirty="0" smtClean="0"/>
              <a:t> sections of the self-evaluation questionnaire will have the headings shown in this slide. They are presented here randomly – and around the tree – so as not to suggest that any one area is more important than another.</a:t>
            </a:r>
          </a:p>
          <a:p>
            <a:endParaRPr lang="en-GB" b="0" baseline="0" dirty="0" smtClean="0"/>
          </a:p>
          <a:p>
            <a:r>
              <a:rPr lang="en-GB" b="0" baseline="0" dirty="0" smtClean="0"/>
              <a:t>On pages 14-17 of the ‘Preparing the Way’ document there is more detailed information about each area. </a:t>
            </a:r>
          </a:p>
          <a:p>
            <a:endParaRPr lang="en-GB" b="0" baseline="0" dirty="0" smtClean="0"/>
          </a:p>
          <a:p>
            <a:r>
              <a:rPr lang="en-GB" b="0" baseline="0" dirty="0" smtClean="0"/>
              <a:t>Parishes should be encouraged to start to think through each of the headings in the context of its own situation.</a:t>
            </a:r>
            <a:endParaRPr lang="en-GB" b="0" dirty="0"/>
          </a:p>
        </p:txBody>
      </p:sp>
      <p:sp>
        <p:nvSpPr>
          <p:cNvPr id="4" name="Slide Number Placeholder 3"/>
          <p:cNvSpPr>
            <a:spLocks noGrp="1"/>
          </p:cNvSpPr>
          <p:nvPr>
            <p:ph type="sldNum" sz="quarter" idx="10"/>
          </p:nvPr>
        </p:nvSpPr>
        <p:spPr/>
        <p:txBody>
          <a:bodyPr/>
          <a:lstStyle/>
          <a:p>
            <a:fld id="{634AF22F-8699-4E00-8657-3CA9961C67FD}" type="slidenum">
              <a:rPr lang="en-GB" smtClean="0"/>
              <a:t>17</a:t>
            </a:fld>
            <a:endParaRPr lang="en-GB"/>
          </a:p>
        </p:txBody>
      </p:sp>
    </p:spTree>
    <p:extLst>
      <p:ext uri="{BB962C8B-B14F-4D97-AF65-F5344CB8AC3E}">
        <p14:creationId xmlns:p14="http://schemas.microsoft.com/office/powerpoint/2010/main" val="2205241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Preparing the Way Resources</a:t>
            </a:r>
          </a:p>
          <a:p>
            <a:endParaRPr lang="en-GB" b="1" dirty="0" smtClean="0"/>
          </a:p>
          <a:p>
            <a:r>
              <a:rPr lang="en-GB" b="0" dirty="0" smtClean="0"/>
              <a:t>At each stage of the journey, resources will be made available to support</a:t>
            </a:r>
            <a:r>
              <a:rPr lang="en-GB" b="0" baseline="0" dirty="0" smtClean="0"/>
              <a:t> parishes. A ring-binder file has been made available to all priests and lay representatives containing the initial resources and as a place to store subsequent information about </a:t>
            </a:r>
            <a:r>
              <a:rPr lang="en-GB" b="0" i="1" baseline="0" dirty="0" smtClean="0"/>
              <a:t>Forward Together in Hope</a:t>
            </a:r>
            <a:r>
              <a:rPr lang="en-GB" b="0" baseline="0" dirty="0" smtClean="0"/>
              <a:t>.</a:t>
            </a:r>
          </a:p>
          <a:p>
            <a:endParaRPr lang="en-GB" b="0" baseline="0" dirty="0" smtClean="0"/>
          </a:p>
          <a:p>
            <a:r>
              <a:rPr lang="en-GB" b="0" baseline="0" dirty="0" smtClean="0"/>
              <a:t>A copy of the DVD and the CD containing electronic versions of the documents are being made available to all Catholic schools in the Diocese.</a:t>
            </a:r>
          </a:p>
          <a:p>
            <a:endParaRPr lang="en-GB" b="0" baseline="0" dirty="0" smtClean="0"/>
          </a:p>
          <a:p>
            <a:r>
              <a:rPr lang="en-GB" b="0" baseline="0" dirty="0" smtClean="0"/>
              <a:t>The Preparing the Way stage includes all of the items shown on this slide and the items are illustrated across the next two slides.</a:t>
            </a:r>
          </a:p>
          <a:p>
            <a:endParaRPr lang="en-GB" b="0" baseline="0" dirty="0" smtClean="0"/>
          </a:p>
          <a:p>
            <a:r>
              <a:rPr lang="en-GB" b="0" baseline="0" dirty="0" smtClean="0"/>
              <a:t>Most documents will also be made available on the Diocesan website at www.hope.rcdhn.org.uk</a:t>
            </a:r>
          </a:p>
          <a:p>
            <a:endParaRPr lang="en-GB" b="0" baseline="0" dirty="0" smtClean="0"/>
          </a:p>
        </p:txBody>
      </p:sp>
      <p:sp>
        <p:nvSpPr>
          <p:cNvPr id="4" name="Slide Number Placeholder 3"/>
          <p:cNvSpPr>
            <a:spLocks noGrp="1"/>
          </p:cNvSpPr>
          <p:nvPr>
            <p:ph type="sldNum" sz="quarter" idx="10"/>
          </p:nvPr>
        </p:nvSpPr>
        <p:spPr/>
        <p:txBody>
          <a:bodyPr/>
          <a:lstStyle/>
          <a:p>
            <a:fld id="{634AF22F-8699-4E00-8657-3CA9961C67FD}" type="slidenum">
              <a:rPr lang="en-GB" smtClean="0"/>
              <a:t>18</a:t>
            </a:fld>
            <a:endParaRPr lang="en-GB"/>
          </a:p>
        </p:txBody>
      </p:sp>
    </p:spTree>
    <p:extLst>
      <p:ext uri="{BB962C8B-B14F-4D97-AF65-F5344CB8AC3E}">
        <p14:creationId xmlns:p14="http://schemas.microsoft.com/office/powerpoint/2010/main" val="120375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Preparing the Way Resources</a:t>
            </a:r>
          </a:p>
          <a:p>
            <a:endParaRPr lang="en-GB" b="1" dirty="0" smtClean="0"/>
          </a:p>
          <a:p>
            <a:r>
              <a:rPr lang="en-GB" b="1" dirty="0" smtClean="0"/>
              <a:t>This</a:t>
            </a:r>
            <a:r>
              <a:rPr lang="en-GB" b="1" baseline="0" dirty="0" smtClean="0"/>
              <a:t> slide and the next show the range of materials  initially included in the resource pack. (Note: the CD includes other items also)</a:t>
            </a:r>
          </a:p>
          <a:p>
            <a:endParaRPr lang="en-GB" b="1" baseline="0" dirty="0" smtClean="0"/>
          </a:p>
          <a:p>
            <a:r>
              <a:rPr lang="en-GB" b="1" baseline="0" dirty="0" smtClean="0"/>
              <a:t>Items include:</a:t>
            </a:r>
          </a:p>
          <a:p>
            <a:endParaRPr lang="en-GB" b="1" baseline="0" dirty="0" smtClean="0"/>
          </a:p>
          <a:p>
            <a:pPr lvl="0"/>
            <a:r>
              <a:rPr lang="en-GB" sz="1200" kern="1200" dirty="0" smtClean="0">
                <a:solidFill>
                  <a:schemeClr val="tx1"/>
                </a:solidFill>
                <a:effectLst/>
                <a:latin typeface="+mn-lt"/>
                <a:ea typeface="+mn-ea"/>
                <a:cs typeface="+mn-cs"/>
              </a:rPr>
              <a:t>‘Preparing</a:t>
            </a:r>
            <a:r>
              <a:rPr lang="en-GB" sz="1200" kern="1200" baseline="0" dirty="0" smtClean="0">
                <a:solidFill>
                  <a:schemeClr val="tx1"/>
                </a:solidFill>
                <a:effectLst/>
                <a:latin typeface="+mn-lt"/>
                <a:ea typeface="+mn-ea"/>
                <a:cs typeface="+mn-cs"/>
              </a:rPr>
              <a:t> the Way’</a:t>
            </a:r>
            <a:r>
              <a:rPr lang="en-GB" sz="1200" kern="1200" dirty="0" smtClean="0">
                <a:solidFill>
                  <a:schemeClr val="tx1"/>
                </a:solidFill>
                <a:effectLst/>
                <a:latin typeface="+mn-lt"/>
                <a:ea typeface="+mn-ea"/>
                <a:cs typeface="+mn-cs"/>
              </a:rPr>
              <a:t> - giving an overview of the </a:t>
            </a:r>
            <a:r>
              <a:rPr lang="en-GB" sz="1200" i="1" kern="1200" dirty="0" smtClean="0">
                <a:solidFill>
                  <a:schemeClr val="tx1"/>
                </a:solidFill>
                <a:effectLst/>
                <a:latin typeface="+mn-lt"/>
                <a:ea typeface="+mn-ea"/>
                <a:cs typeface="+mn-cs"/>
              </a:rPr>
              <a:t>Forward Together in Hope</a:t>
            </a:r>
            <a:r>
              <a:rPr lang="en-GB" sz="1200" kern="1200" dirty="0" smtClean="0">
                <a:solidFill>
                  <a:schemeClr val="tx1"/>
                </a:solidFill>
                <a:effectLst/>
                <a:latin typeface="+mn-lt"/>
                <a:ea typeface="+mn-ea"/>
                <a:cs typeface="+mn-cs"/>
              </a:rPr>
              <a:t> journey and the reasons why we are undertaking it.</a:t>
            </a:r>
          </a:p>
          <a:p>
            <a:pPr lvl="0"/>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‘Our Story So Far’</a:t>
            </a:r>
            <a:r>
              <a:rPr lang="en-GB" sz="1200" kern="1200" dirty="0" smtClean="0">
                <a:solidFill>
                  <a:schemeClr val="tx1"/>
                </a:solidFill>
                <a:effectLst/>
                <a:latin typeface="+mn-lt"/>
                <a:ea typeface="+mn-ea"/>
                <a:cs typeface="+mn-cs"/>
              </a:rPr>
              <a:t>, a brief history of the church in the area, noting that we have never been static; we have constantly adapted.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 ‘</a:t>
            </a:r>
            <a:r>
              <a:rPr lang="en-GB" sz="1200" i="1" kern="1200" dirty="0" smtClean="0">
                <a:solidFill>
                  <a:schemeClr val="tx1"/>
                </a:solidFill>
                <a:effectLst/>
                <a:latin typeface="+mn-lt"/>
                <a:ea typeface="+mn-ea"/>
                <a:cs typeface="+mn-cs"/>
              </a:rPr>
              <a:t>Diocesan Facts and Figures’ </a:t>
            </a:r>
            <a:r>
              <a:rPr lang="en-GB" sz="1200" kern="1200" dirty="0" smtClean="0">
                <a:solidFill>
                  <a:schemeClr val="tx1"/>
                </a:solidFill>
                <a:effectLst/>
                <a:latin typeface="+mn-lt"/>
                <a:ea typeface="+mn-ea"/>
                <a:cs typeface="+mn-cs"/>
              </a:rPr>
              <a:t>Supplement.</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Prayer and liturgy resources to support your preparations.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This PowerPoint presentation.</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 CD containing all of the above items and additional materials electronically.</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 short (8 minute) DVD with key messages about </a:t>
            </a:r>
            <a:r>
              <a:rPr lang="en-GB" sz="1200" i="1" kern="1200" dirty="0" smtClean="0">
                <a:solidFill>
                  <a:schemeClr val="tx1"/>
                </a:solidFill>
                <a:effectLst/>
                <a:latin typeface="+mn-lt"/>
                <a:ea typeface="+mn-ea"/>
                <a:cs typeface="+mn-cs"/>
              </a:rPr>
              <a:t>Forward Together in Hope.</a:t>
            </a:r>
            <a:endParaRPr lang="en-GB" sz="1200" kern="1200" dirty="0" smtClean="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634AF22F-8699-4E00-8657-3CA9961C67FD}" type="slidenum">
              <a:rPr lang="en-GB" smtClean="0"/>
              <a:t>19</a:t>
            </a:fld>
            <a:endParaRPr lang="en-GB"/>
          </a:p>
        </p:txBody>
      </p:sp>
    </p:spTree>
    <p:extLst>
      <p:ext uri="{BB962C8B-B14F-4D97-AF65-F5344CB8AC3E}">
        <p14:creationId xmlns:p14="http://schemas.microsoft.com/office/powerpoint/2010/main" val="247434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presents the </a:t>
            </a:r>
            <a:r>
              <a:rPr lang="en-GB" i="1" dirty="0" smtClean="0"/>
              <a:t>Forward Together in Hope </a:t>
            </a:r>
            <a:r>
              <a:rPr lang="en-GB" dirty="0" smtClean="0"/>
              <a:t>logo and introduces</a:t>
            </a:r>
            <a:r>
              <a:rPr lang="en-GB" baseline="0" dirty="0" smtClean="0"/>
              <a:t> the ‘Preparing the Way’ part of the journey.</a:t>
            </a:r>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2</a:t>
            </a:fld>
            <a:endParaRPr lang="en-GB" dirty="0"/>
          </a:p>
        </p:txBody>
      </p:sp>
    </p:spTree>
    <p:extLst>
      <p:ext uri="{BB962C8B-B14F-4D97-AF65-F5344CB8AC3E}">
        <p14:creationId xmlns:p14="http://schemas.microsoft.com/office/powerpoint/2010/main" val="1829628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Preparing the Way Resources</a:t>
            </a:r>
          </a:p>
          <a:p>
            <a:endParaRPr lang="en-GB" dirty="0" smtClean="0"/>
          </a:p>
          <a:p>
            <a:r>
              <a:rPr lang="en-GB" dirty="0" smtClean="0"/>
              <a:t>A</a:t>
            </a:r>
            <a:r>
              <a:rPr lang="en-GB" baseline="0" dirty="0" smtClean="0"/>
              <a:t> number of Prayer and Liturgy resources are also available in the pack – and even more items are available on the CD.</a:t>
            </a:r>
          </a:p>
          <a:p>
            <a:endParaRPr lang="en-GB" baseline="0" dirty="0" smtClean="0"/>
          </a:p>
          <a:p>
            <a:r>
              <a:rPr lang="en-GB" baseline="0" dirty="0" smtClean="0"/>
              <a:t>The ‘Prayer and Liturgy Resources’ A4 document provides an overview of the items.</a:t>
            </a:r>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20</a:t>
            </a:fld>
            <a:endParaRPr lang="en-GB"/>
          </a:p>
        </p:txBody>
      </p:sp>
    </p:spTree>
    <p:extLst>
      <p:ext uri="{BB962C8B-B14F-4D97-AF65-F5344CB8AC3E}">
        <p14:creationId xmlns:p14="http://schemas.microsoft.com/office/powerpoint/2010/main" val="34653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Information and Contacts</a:t>
            </a:r>
          </a:p>
          <a:p>
            <a:endParaRPr lang="en-GB" b="0" dirty="0" smtClean="0"/>
          </a:p>
          <a:p>
            <a:r>
              <a:rPr lang="en-GB" b="0" dirty="0" smtClean="0"/>
              <a:t>The importance of good information and communication throughout the process is vital</a:t>
            </a:r>
            <a:r>
              <a:rPr lang="en-GB" b="0" baseline="0" dirty="0" smtClean="0"/>
              <a:t> and this slide is a reminder of the website and e-mail contacts for the </a:t>
            </a:r>
            <a:r>
              <a:rPr lang="en-GB" b="0" i="1" baseline="0" dirty="0" smtClean="0"/>
              <a:t>Forward Together in Hope </a:t>
            </a:r>
            <a:r>
              <a:rPr lang="en-GB" b="0" baseline="0" dirty="0" smtClean="0"/>
              <a:t>team.</a:t>
            </a:r>
            <a:endParaRPr lang="en-GB" b="0" dirty="0"/>
          </a:p>
        </p:txBody>
      </p:sp>
      <p:sp>
        <p:nvSpPr>
          <p:cNvPr id="4" name="Slide Number Placeholder 3"/>
          <p:cNvSpPr>
            <a:spLocks noGrp="1"/>
          </p:cNvSpPr>
          <p:nvPr>
            <p:ph type="sldNum" sz="quarter" idx="10"/>
          </p:nvPr>
        </p:nvSpPr>
        <p:spPr/>
        <p:txBody>
          <a:bodyPr/>
          <a:lstStyle/>
          <a:p>
            <a:fld id="{634AF22F-8699-4E00-8657-3CA9961C67FD}" type="slidenum">
              <a:rPr lang="en-GB" smtClean="0"/>
              <a:t>21</a:t>
            </a:fld>
            <a:endParaRPr lang="en-GB"/>
          </a:p>
        </p:txBody>
      </p:sp>
    </p:spTree>
    <p:extLst>
      <p:ext uri="{BB962C8B-B14F-4D97-AF65-F5344CB8AC3E}">
        <p14:creationId xmlns:p14="http://schemas.microsoft.com/office/powerpoint/2010/main" val="1149174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And finally…</a:t>
            </a:r>
          </a:p>
          <a:p>
            <a:endParaRPr lang="en-GB" b="1" dirty="0" smtClean="0"/>
          </a:p>
          <a:p>
            <a:r>
              <a:rPr lang="en-GB" b="0" dirty="0" smtClean="0"/>
              <a:t>This slide shows the front of the </a:t>
            </a:r>
            <a:r>
              <a:rPr lang="en-GB" b="0" i="1" dirty="0" smtClean="0"/>
              <a:t>Forward Together in Hope </a:t>
            </a:r>
            <a:r>
              <a:rPr lang="en-GB" b="0" dirty="0" smtClean="0"/>
              <a:t>prayer card and highlights</a:t>
            </a:r>
            <a:r>
              <a:rPr lang="en-GB" b="0" baseline="0" dirty="0" smtClean="0"/>
              <a:t> Bishop Seamus’ belief that we are being guided by the Holy Spirit throughout the </a:t>
            </a:r>
            <a:r>
              <a:rPr lang="en-GB" b="0" i="1" baseline="0" dirty="0" smtClean="0"/>
              <a:t>Forward Together in Hope </a:t>
            </a:r>
            <a:r>
              <a:rPr lang="en-GB" b="0" baseline="0" dirty="0" smtClean="0"/>
              <a:t>journey.</a:t>
            </a:r>
            <a:endParaRPr lang="en-GB" b="0" dirty="0"/>
          </a:p>
        </p:txBody>
      </p:sp>
      <p:sp>
        <p:nvSpPr>
          <p:cNvPr id="4" name="Slide Number Placeholder 3"/>
          <p:cNvSpPr>
            <a:spLocks noGrp="1"/>
          </p:cNvSpPr>
          <p:nvPr>
            <p:ph type="sldNum" sz="quarter" idx="10"/>
          </p:nvPr>
        </p:nvSpPr>
        <p:spPr/>
        <p:txBody>
          <a:bodyPr/>
          <a:lstStyle/>
          <a:p>
            <a:fld id="{634AF22F-8699-4E00-8657-3CA9961C67FD}" type="slidenum">
              <a:rPr lang="en-GB" smtClean="0"/>
              <a:t>22</a:t>
            </a:fld>
            <a:endParaRPr lang="en-GB"/>
          </a:p>
        </p:txBody>
      </p:sp>
    </p:spTree>
    <p:extLst>
      <p:ext uri="{BB962C8B-B14F-4D97-AF65-F5344CB8AC3E}">
        <p14:creationId xmlns:p14="http://schemas.microsoft.com/office/powerpoint/2010/main" val="131312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4AF22F-8699-4E00-8657-3CA9961C67FD}" type="slidenum">
              <a:rPr lang="en-GB" smtClean="0"/>
              <a:t>23</a:t>
            </a:fld>
            <a:endParaRPr lang="en-GB"/>
          </a:p>
        </p:txBody>
      </p:sp>
    </p:spTree>
    <p:extLst>
      <p:ext uri="{BB962C8B-B14F-4D97-AF65-F5344CB8AC3E}">
        <p14:creationId xmlns:p14="http://schemas.microsoft.com/office/powerpoint/2010/main" val="418508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i="1" dirty="0" smtClean="0"/>
              <a:t>Forward Together in Hope </a:t>
            </a:r>
            <a:r>
              <a:rPr lang="en-GB" dirty="0" smtClean="0"/>
              <a:t>Prayer</a:t>
            </a:r>
          </a:p>
          <a:p>
            <a:endParaRPr lang="en-GB" dirty="0" smtClean="0"/>
          </a:p>
          <a:p>
            <a:r>
              <a:rPr lang="en-GB" dirty="0" smtClean="0"/>
              <a:t>Bishop </a:t>
            </a:r>
            <a:r>
              <a:rPr lang="en-US" sz="1200" kern="1200" dirty="0" err="1" smtClean="0">
                <a:solidFill>
                  <a:schemeClr val="tx1"/>
                </a:solidFill>
                <a:effectLst/>
                <a:latin typeface="+mn-lt"/>
                <a:ea typeface="+mn-ea"/>
                <a:cs typeface="+mn-cs"/>
              </a:rPr>
              <a:t>Séamus</a:t>
            </a:r>
            <a:r>
              <a:rPr lang="en-GB" dirty="0" smtClean="0"/>
              <a:t> has asked that the</a:t>
            </a:r>
            <a:r>
              <a:rPr lang="en-GB" baseline="0" dirty="0" smtClean="0"/>
              <a:t> </a:t>
            </a:r>
            <a:r>
              <a:rPr lang="en-GB" i="1" baseline="0" dirty="0" smtClean="0"/>
              <a:t>Forward Together in Hope </a:t>
            </a:r>
            <a:r>
              <a:rPr lang="en-GB" baseline="0" dirty="0" smtClean="0"/>
              <a:t>review process is firmly rooted in prayer. Whenever possible, please start this presentation with the </a:t>
            </a:r>
            <a:r>
              <a:rPr lang="en-GB" i="1" baseline="0" dirty="0" smtClean="0"/>
              <a:t>Forward Together in Hope </a:t>
            </a:r>
            <a:r>
              <a:rPr lang="en-GB" i="0" baseline="0" dirty="0" smtClean="0"/>
              <a:t>p</a:t>
            </a:r>
            <a:r>
              <a:rPr lang="en-GB" baseline="0" dirty="0" smtClean="0"/>
              <a:t>rayer shown in this slide.</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3</a:t>
            </a:fld>
            <a:endParaRPr lang="en-GB" dirty="0"/>
          </a:p>
        </p:txBody>
      </p:sp>
    </p:spTree>
    <p:extLst>
      <p:ext uri="{BB962C8B-B14F-4D97-AF65-F5344CB8AC3E}">
        <p14:creationId xmlns:p14="http://schemas.microsoft.com/office/powerpoint/2010/main" val="235939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About Forward Together in Hope </a:t>
            </a:r>
          </a:p>
          <a:p>
            <a:endParaRPr lang="en-GB" dirty="0" smtClean="0"/>
          </a:p>
          <a:p>
            <a:r>
              <a:rPr lang="en-GB" dirty="0" smtClean="0"/>
              <a:t>The</a:t>
            </a:r>
            <a:r>
              <a:rPr lang="en-GB" baseline="0" dirty="0" smtClean="0"/>
              <a:t> quote here is an extract from the Foreword by Bishop </a:t>
            </a:r>
            <a:r>
              <a:rPr lang="en-US" sz="1200" kern="1200" dirty="0" err="1" smtClean="0">
                <a:solidFill>
                  <a:schemeClr val="tx1"/>
                </a:solidFill>
                <a:effectLst/>
                <a:latin typeface="+mn-lt"/>
                <a:ea typeface="+mn-ea"/>
                <a:cs typeface="+mn-cs"/>
              </a:rPr>
              <a:t>Séamus</a:t>
            </a:r>
            <a:r>
              <a:rPr lang="en-GB" baseline="0" dirty="0" smtClean="0"/>
              <a:t> at the front of the ‘Preparing the Way’ Booklet where he leads and endorses the </a:t>
            </a:r>
            <a:r>
              <a:rPr lang="en-GB" i="1" baseline="0" dirty="0" smtClean="0"/>
              <a:t>Forward Together in Hope </a:t>
            </a:r>
            <a:r>
              <a:rPr lang="en-GB" baseline="0" dirty="0" smtClean="0"/>
              <a:t>process.</a:t>
            </a:r>
          </a:p>
          <a:p>
            <a:endParaRPr lang="en-GB" baseline="0" dirty="0" smtClean="0"/>
          </a:p>
          <a:p>
            <a:r>
              <a:rPr lang="en-GB" baseline="0" dirty="0" smtClean="0"/>
              <a:t>He sets out the purpose of </a:t>
            </a:r>
            <a:r>
              <a:rPr lang="en-GB" i="1" baseline="0" dirty="0" smtClean="0"/>
              <a:t>Forward Together in Hope </a:t>
            </a:r>
            <a:r>
              <a:rPr lang="en-GB" baseline="0" dirty="0" smtClean="0"/>
              <a:t>as primarily helping us to discover how to become more committed disciples of Jesus. He also highlights the task of seeking to make best use of our resources to ensure that Catholic communities are sustainable and thrive into the future.</a:t>
            </a:r>
          </a:p>
          <a:p>
            <a:endParaRPr lang="en-GB" baseline="0" dirty="0" smtClean="0"/>
          </a:p>
          <a:p>
            <a:r>
              <a:rPr lang="en-GB" baseline="0" dirty="0" smtClean="0"/>
              <a:t>The full ‘Foreword’ is on Page 3 of the ‘Preparing the Way’ document.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4</a:t>
            </a:fld>
            <a:endParaRPr lang="en-GB"/>
          </a:p>
        </p:txBody>
      </p:sp>
    </p:spTree>
    <p:extLst>
      <p:ext uri="{BB962C8B-B14F-4D97-AF65-F5344CB8AC3E}">
        <p14:creationId xmlns:p14="http://schemas.microsoft.com/office/powerpoint/2010/main" val="318483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About Forward</a:t>
            </a:r>
            <a:r>
              <a:rPr lang="en-GB" b="1" baseline="0" dirty="0" smtClean="0"/>
              <a:t> Together in Hope</a:t>
            </a:r>
          </a:p>
          <a:p>
            <a:endParaRPr lang="en-GB" baseline="0" dirty="0" smtClean="0"/>
          </a:p>
          <a:p>
            <a:pPr marL="171450" indent="-171450">
              <a:buFont typeface="Arial" panose="020B0604020202020204" pitchFamily="34" charset="0"/>
              <a:buChar char="•"/>
            </a:pPr>
            <a:r>
              <a:rPr lang="en-GB" sz="1200" baseline="0" dirty="0" smtClean="0"/>
              <a:t>As well as the leadership from the Bishop, the Diocesan Board of Directors (which includes the Bishop, the Vicar General, the Episcopal Vicars and a number of lay Board Directors) is fully in support of the review process and takes a very keen interest in the progress that is being made.</a:t>
            </a:r>
          </a:p>
          <a:p>
            <a:pPr marL="0" indent="0">
              <a:buFont typeface="Arial" panose="020B0604020202020204" pitchFamily="34" charset="0"/>
              <a:buNone/>
            </a:pPr>
            <a:endParaRPr lang="en-GB" sz="1200" baseline="0" dirty="0" smtClean="0"/>
          </a:p>
          <a:p>
            <a:pPr marL="171450" indent="-171450">
              <a:buFont typeface="Arial" panose="020B0604020202020204" pitchFamily="34" charset="0"/>
              <a:buChar char="•"/>
            </a:pPr>
            <a:r>
              <a:rPr lang="en-GB" sz="1200" baseline="0" dirty="0" smtClean="0"/>
              <a:t>The overall process hasn’t just started recently; in many ways it builds upon the work of Bishop Ambrose and others to identify a Diocesan Vision and to give thought to the Church in our Diocese into the future.</a:t>
            </a:r>
          </a:p>
          <a:p>
            <a:pPr marL="0" indent="0">
              <a:buFont typeface="Arial" panose="020B0604020202020204" pitchFamily="34" charset="0"/>
              <a:buNone/>
            </a:pPr>
            <a:endParaRPr lang="en-GB" sz="1200" baseline="0" dirty="0" smtClean="0"/>
          </a:p>
          <a:p>
            <a:pPr marL="171450" indent="-171450">
              <a:buFont typeface="Arial" panose="020B0604020202020204" pitchFamily="34" charset="0"/>
              <a:buChar char="•"/>
            </a:pPr>
            <a:r>
              <a:rPr lang="en-GB" sz="1200" baseline="0" dirty="0" smtClean="0"/>
              <a:t>The work of </a:t>
            </a:r>
            <a:r>
              <a:rPr lang="en-GB" sz="1200" i="1" baseline="0" dirty="0" smtClean="0"/>
              <a:t>Forward Together in Hope </a:t>
            </a:r>
            <a:r>
              <a:rPr lang="en-GB" sz="1200" baseline="0" dirty="0" smtClean="0"/>
              <a:t>is overseen and steered by a small Development Group that meets frequently to support and challenge the delivery team. The group is chaired by The Vicar General, Fr Martin Stempczyk and members include Fr Jim O’Keefe, Kathryn Turner (Head of Spirituality Department), Kathleen Smith (Chief Operating Officer), Bill Dryden (Board Director).</a:t>
            </a:r>
          </a:p>
          <a:p>
            <a:pPr marL="171450" indent="-171450">
              <a:buFont typeface="Arial" panose="020B0604020202020204" pitchFamily="34" charset="0"/>
              <a:buChar char="•"/>
            </a:pPr>
            <a:endParaRPr lang="en-GB" sz="1200" baseline="0" dirty="0" smtClean="0"/>
          </a:p>
          <a:p>
            <a:pPr marL="171450" indent="-171450">
              <a:buFont typeface="Arial" panose="020B0604020202020204" pitchFamily="34" charset="0"/>
              <a:buChar char="•"/>
            </a:pPr>
            <a:r>
              <a:rPr lang="en-GB" sz="1200" baseline="0" dirty="0" smtClean="0"/>
              <a:t>The project team consists of Jim O’Keefe (Director), Tony Sacco (Development Officer) and Nancy Gash (Administrator). The team is also seeking to involve volunteers to support the work.  Our ambition is for a wide understanding, engagement and involvement in the project from people right across the Diocese.</a:t>
            </a:r>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5</a:t>
            </a:fld>
            <a:endParaRPr lang="en-GB"/>
          </a:p>
        </p:txBody>
      </p:sp>
    </p:spTree>
    <p:extLst>
      <p:ext uri="{BB962C8B-B14F-4D97-AF65-F5344CB8AC3E}">
        <p14:creationId xmlns:p14="http://schemas.microsoft.com/office/powerpoint/2010/main" val="6422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a:t>
            </a:r>
            <a:r>
              <a:rPr lang="en-GB" b="1" baseline="0" dirty="0" smtClean="0"/>
              <a:t> Invitation</a:t>
            </a:r>
          </a:p>
          <a:p>
            <a:endParaRPr lang="en-GB" baseline="0" dirty="0" smtClean="0"/>
          </a:p>
          <a:p>
            <a:r>
              <a:rPr lang="en-GB" baseline="0" dirty="0" smtClean="0"/>
              <a:t>This slide re-iterates the fact that each and every person in our Diocese is invited to take part in this Journey of Renewal – our Diocesan Review. </a:t>
            </a:r>
          </a:p>
          <a:p>
            <a:endParaRPr lang="en-GB" baseline="0" dirty="0" smtClean="0"/>
          </a:p>
          <a:p>
            <a:r>
              <a:rPr lang="en-GB" baseline="0" dirty="0" smtClean="0"/>
              <a:t>It is very important to get this message out so that people really do see that it is their chance – and their responsibility – to participate in the process. It isn’t just about the Bishop and the Board; it isn’t just about the Parish Priest or the Parish Pastoral Council. It is a process of consultation that everyone has a role in.</a:t>
            </a:r>
          </a:p>
          <a:p>
            <a:endParaRPr lang="en-GB" baseline="0" dirty="0" smtClean="0"/>
          </a:p>
          <a:p>
            <a:r>
              <a:rPr lang="en-GB" baseline="0" dirty="0" smtClean="0"/>
              <a:t>We are particularly keen to invite people who either can’t or don’t attend church regularly to feel part of the process too. </a:t>
            </a:r>
          </a:p>
          <a:p>
            <a:endParaRPr lang="en-GB" baseline="0" dirty="0" smtClean="0"/>
          </a:p>
          <a:p>
            <a:r>
              <a:rPr lang="en-GB" baseline="0" dirty="0" smtClean="0"/>
              <a:t>The key message here is – This involves </a:t>
            </a:r>
            <a:r>
              <a:rPr lang="en-GB" b="1" baseline="0" dirty="0" smtClean="0"/>
              <a:t>you</a:t>
            </a:r>
            <a:r>
              <a:rPr lang="en-GB" baseline="0" dirty="0" smtClean="0"/>
              <a:t>!</a:t>
            </a:r>
          </a:p>
          <a:p>
            <a:endParaRPr lang="en-GB" dirty="0" smtClean="0"/>
          </a:p>
        </p:txBody>
      </p:sp>
      <p:sp>
        <p:nvSpPr>
          <p:cNvPr id="4" name="Slide Number Placeholder 3"/>
          <p:cNvSpPr>
            <a:spLocks noGrp="1"/>
          </p:cNvSpPr>
          <p:nvPr>
            <p:ph type="sldNum" sz="quarter" idx="10"/>
          </p:nvPr>
        </p:nvSpPr>
        <p:spPr/>
        <p:txBody>
          <a:bodyPr/>
          <a:lstStyle/>
          <a:p>
            <a:fld id="{634AF22F-8699-4E00-8657-3CA9961C67FD}" type="slidenum">
              <a:rPr lang="en-GB" smtClean="0"/>
              <a:t>6</a:t>
            </a:fld>
            <a:endParaRPr lang="en-GB"/>
          </a:p>
        </p:txBody>
      </p:sp>
    </p:spTree>
    <p:extLst>
      <p:ext uri="{BB962C8B-B14F-4D97-AF65-F5344CB8AC3E}">
        <p14:creationId xmlns:p14="http://schemas.microsoft.com/office/powerpoint/2010/main" val="1285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Some Principles</a:t>
            </a:r>
          </a:p>
          <a:p>
            <a:endParaRPr lang="en-GB" dirty="0" smtClean="0"/>
          </a:p>
          <a:p>
            <a:r>
              <a:rPr lang="en-GB" dirty="0" smtClean="0"/>
              <a:t>These principles are fairly self-explanatory</a:t>
            </a:r>
            <a:r>
              <a:rPr lang="en-GB" baseline="0" dirty="0" smtClean="0"/>
              <a:t> but they attempt to ‘set out the stall’ of how we wish to operate within </a:t>
            </a:r>
            <a:r>
              <a:rPr lang="en-GB" i="1" baseline="0" dirty="0" smtClean="0"/>
              <a:t>Forward Together in Hope</a:t>
            </a:r>
            <a:r>
              <a:rPr lang="en-GB" baseline="0" dirty="0" smtClean="0"/>
              <a:t>.</a:t>
            </a:r>
          </a:p>
          <a:p>
            <a:endParaRPr lang="en-GB" baseline="0" dirty="0" smtClean="0"/>
          </a:p>
          <a:p>
            <a:r>
              <a:rPr lang="en-GB" baseline="0" dirty="0" smtClean="0"/>
              <a:t>The message that we are trying to give is that while this process is far-reaching and might well be painful and difficult at times we want it to be as </a:t>
            </a:r>
            <a:r>
              <a:rPr lang="en-GB" i="1" baseline="0" dirty="0" smtClean="0"/>
              <a:t>open and transparent</a:t>
            </a:r>
            <a:r>
              <a:rPr lang="en-GB" baseline="0" dirty="0" smtClean="0"/>
              <a:t> as possible. We will aim to </a:t>
            </a:r>
            <a:r>
              <a:rPr lang="en-GB" i="1" baseline="0" dirty="0" smtClean="0"/>
              <a:t>communicate well </a:t>
            </a:r>
            <a:r>
              <a:rPr lang="en-GB" baseline="0" dirty="0" smtClean="0"/>
              <a:t>throughout the work and make clear the way decisions will be arrived at.</a:t>
            </a:r>
          </a:p>
          <a:p>
            <a:endParaRPr lang="en-GB" baseline="0" dirty="0" smtClean="0"/>
          </a:p>
          <a:p>
            <a:r>
              <a:rPr lang="en-GB" baseline="0" dirty="0" smtClean="0"/>
              <a:t>Part of the process of self-evaluation and reflection will help us identify what is working well and give us opportunities to </a:t>
            </a:r>
            <a:r>
              <a:rPr lang="en-GB" i="1" baseline="0" dirty="0" smtClean="0"/>
              <a:t>celebrate success </a:t>
            </a:r>
            <a:r>
              <a:rPr lang="en-GB" baseline="0" dirty="0" smtClean="0"/>
              <a:t>and </a:t>
            </a:r>
            <a:r>
              <a:rPr lang="en-GB" i="1" baseline="0" dirty="0" smtClean="0"/>
              <a:t>share good practice.</a:t>
            </a:r>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7</a:t>
            </a:fld>
            <a:endParaRPr lang="en-GB"/>
          </a:p>
        </p:txBody>
      </p:sp>
    </p:spTree>
    <p:extLst>
      <p:ext uri="{BB962C8B-B14F-4D97-AF65-F5344CB8AC3E}">
        <p14:creationId xmlns:p14="http://schemas.microsoft.com/office/powerpoint/2010/main" val="146481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Theological</a:t>
            </a:r>
            <a:r>
              <a:rPr lang="en-GB" b="1" baseline="0" dirty="0" smtClean="0"/>
              <a:t> Context</a:t>
            </a:r>
          </a:p>
          <a:p>
            <a:endParaRPr lang="en-GB" baseline="0" dirty="0" smtClean="0"/>
          </a:p>
          <a:p>
            <a:r>
              <a:rPr lang="en-GB" baseline="0" dirty="0" smtClean="0"/>
              <a:t>The Theological Context to </a:t>
            </a:r>
            <a:r>
              <a:rPr lang="en-GB" i="1" baseline="0" dirty="0" smtClean="0"/>
              <a:t>Forward Together in Hope </a:t>
            </a:r>
            <a:r>
              <a:rPr lang="en-GB" i="0" baseline="0" dirty="0" smtClean="0"/>
              <a:t>is set out in some detail in Section 2 on Page 6 of the ‘Preparing the Way’ Booklet.</a:t>
            </a:r>
          </a:p>
          <a:p>
            <a:endParaRPr lang="en-GB" i="0" baseline="0" dirty="0" smtClean="0"/>
          </a:p>
          <a:p>
            <a:r>
              <a:rPr lang="en-GB" i="0" baseline="0" dirty="0" smtClean="0"/>
              <a:t>This draws heavily from Pope Francis’ Apostolic Exhortation ‘</a:t>
            </a:r>
            <a:r>
              <a:rPr lang="en-GB" i="0" baseline="0" dirty="0" err="1" smtClean="0"/>
              <a:t>Evangelii</a:t>
            </a:r>
            <a:r>
              <a:rPr lang="en-GB" i="0" baseline="0" dirty="0" smtClean="0"/>
              <a:t> </a:t>
            </a:r>
            <a:r>
              <a:rPr lang="en-GB" i="0" baseline="0" dirty="0" err="1" smtClean="0"/>
              <a:t>Gaudium</a:t>
            </a:r>
            <a:r>
              <a:rPr lang="en-GB" i="0" baseline="0" dirty="0" smtClean="0"/>
              <a:t>’ (The Joy of the Gospel) that was published November 2013.</a:t>
            </a:r>
          </a:p>
          <a:p>
            <a:endParaRPr lang="en-GB" i="0" baseline="0" dirty="0" smtClean="0"/>
          </a:p>
          <a:p>
            <a:endParaRPr lang="en-GB" i="0" dirty="0"/>
          </a:p>
        </p:txBody>
      </p:sp>
      <p:sp>
        <p:nvSpPr>
          <p:cNvPr id="4" name="Slide Number Placeholder 3"/>
          <p:cNvSpPr>
            <a:spLocks noGrp="1"/>
          </p:cNvSpPr>
          <p:nvPr>
            <p:ph type="sldNum" sz="quarter" idx="10"/>
          </p:nvPr>
        </p:nvSpPr>
        <p:spPr/>
        <p:txBody>
          <a:bodyPr/>
          <a:lstStyle/>
          <a:p>
            <a:fld id="{634AF22F-8699-4E00-8657-3CA9961C67FD}" type="slidenum">
              <a:rPr lang="en-GB" smtClean="0"/>
              <a:t>8</a:t>
            </a:fld>
            <a:endParaRPr lang="en-GB"/>
          </a:p>
        </p:txBody>
      </p:sp>
    </p:spTree>
    <p:extLst>
      <p:ext uri="{BB962C8B-B14F-4D97-AF65-F5344CB8AC3E}">
        <p14:creationId xmlns:p14="http://schemas.microsoft.com/office/powerpoint/2010/main" val="248309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Theological Context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a:t>
            </a:r>
            <a:r>
              <a:rPr lang="en-GB" sz="1200" baseline="0" dirty="0" smtClean="0"/>
              <a:t> slide highlights some of the key words that are important for us to reflect on during the Forward Together in Hope journey – namely Prayer, Discipleship, Viability, Flourishing and Diocese.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In other words… a </a:t>
            </a:r>
            <a:r>
              <a:rPr lang="en-GB" sz="1200" dirty="0" smtClean="0">
                <a:solidFill>
                  <a:srgbClr val="000000"/>
                </a:solidFill>
              </a:rPr>
              <a:t>commitment to </a:t>
            </a:r>
            <a:r>
              <a:rPr lang="en-GB" sz="1400" b="1" dirty="0" smtClean="0">
                <a:solidFill>
                  <a:srgbClr val="000000"/>
                </a:solidFill>
              </a:rPr>
              <a:t>prayer</a:t>
            </a:r>
            <a:r>
              <a:rPr lang="en-GB" sz="1200" b="1" dirty="0" smtClean="0">
                <a:solidFill>
                  <a:srgbClr val="000000"/>
                </a:solidFill>
              </a:rPr>
              <a:t> </a:t>
            </a:r>
            <a:r>
              <a:rPr lang="en-GB" sz="1200" dirty="0" smtClean="0">
                <a:solidFill>
                  <a:srgbClr val="000000"/>
                </a:solidFill>
              </a:rPr>
              <a:t>so that the Holy Spirit will lead us all to become </a:t>
            </a:r>
            <a:r>
              <a:rPr lang="en-GB" sz="1400" b="1" dirty="0" smtClean="0">
                <a:solidFill>
                  <a:srgbClr val="000000"/>
                </a:solidFill>
              </a:rPr>
              <a:t>disciples</a:t>
            </a:r>
            <a:r>
              <a:rPr lang="en-GB" sz="1200" b="1" dirty="0" smtClean="0">
                <a:solidFill>
                  <a:srgbClr val="000000"/>
                </a:solidFill>
              </a:rPr>
              <a:t> </a:t>
            </a:r>
            <a:r>
              <a:rPr lang="en-GB" sz="1200" dirty="0" smtClean="0">
                <a:solidFill>
                  <a:srgbClr val="000000"/>
                </a:solidFill>
              </a:rPr>
              <a:t>of Jesus in </a:t>
            </a:r>
            <a:r>
              <a:rPr lang="en-GB" sz="1400" b="1" dirty="0" smtClean="0">
                <a:solidFill>
                  <a:srgbClr val="000000"/>
                </a:solidFill>
              </a:rPr>
              <a:t>viable</a:t>
            </a:r>
            <a:r>
              <a:rPr lang="en-GB" sz="1200" b="1" dirty="0" smtClean="0">
                <a:solidFill>
                  <a:srgbClr val="000000"/>
                </a:solidFill>
              </a:rPr>
              <a:t> </a:t>
            </a:r>
            <a:r>
              <a:rPr lang="en-GB" sz="1200" dirty="0" smtClean="0">
                <a:solidFill>
                  <a:srgbClr val="000000"/>
                </a:solidFill>
              </a:rPr>
              <a:t>and </a:t>
            </a:r>
            <a:r>
              <a:rPr lang="en-GB" sz="1400" b="1" dirty="0" smtClean="0">
                <a:solidFill>
                  <a:srgbClr val="000000"/>
                </a:solidFill>
              </a:rPr>
              <a:t>flourishing</a:t>
            </a:r>
            <a:r>
              <a:rPr lang="en-GB" sz="1200" b="1" dirty="0" smtClean="0">
                <a:solidFill>
                  <a:srgbClr val="000000"/>
                </a:solidFill>
              </a:rPr>
              <a:t> </a:t>
            </a:r>
            <a:r>
              <a:rPr lang="en-GB" sz="1200" dirty="0" smtClean="0">
                <a:solidFill>
                  <a:srgbClr val="000000"/>
                </a:solidFill>
              </a:rPr>
              <a:t>communities in our </a:t>
            </a:r>
            <a:r>
              <a:rPr lang="en-GB" sz="1400" b="1" dirty="0" smtClean="0">
                <a:solidFill>
                  <a:srgbClr val="000000"/>
                </a:solidFill>
              </a:rPr>
              <a:t>Diocese.</a:t>
            </a:r>
            <a:endParaRPr lang="en-GB" sz="1400" dirty="0" smtClean="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9</a:t>
            </a:fld>
            <a:endParaRPr lang="en-GB"/>
          </a:p>
        </p:txBody>
      </p:sp>
    </p:spTree>
    <p:extLst>
      <p:ext uri="{BB962C8B-B14F-4D97-AF65-F5344CB8AC3E}">
        <p14:creationId xmlns:p14="http://schemas.microsoft.com/office/powerpoint/2010/main" val="44648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24627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95417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07693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51114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75552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07678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20686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86239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98527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42677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94DE6-7EA3-42AF-B1A2-1A1F6A3ED71E}" type="datetimeFigureOut">
              <a:rPr lang="en-GB" smtClean="0"/>
              <a:t>10/03/2015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425499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94DE6-7EA3-42AF-B1A2-1A1F6A3ED71E}" type="datetimeFigureOut">
              <a:rPr lang="en-GB" smtClean="0"/>
              <a:t>10/03/2015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DEBD-A6ED-4694-A60A-45FEA865D6ED}" type="slidenum">
              <a:rPr lang="en-GB" smtClean="0"/>
              <a:t>‹#›</a:t>
            </a:fld>
            <a:endParaRPr lang="en-GB" dirty="0"/>
          </a:p>
        </p:txBody>
      </p:sp>
    </p:spTree>
    <p:extLst>
      <p:ext uri="{BB962C8B-B14F-4D97-AF65-F5344CB8AC3E}">
        <p14:creationId xmlns:p14="http://schemas.microsoft.com/office/powerpoint/2010/main" val="251562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hyperlink" Target="http://www.hope.rcdhn.org.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JPG"/><Relationship Id="rId10"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www.hope.rcdhn.org.uk/" TargetMode="External"/><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1.png"/><Relationship Id="rId4" Type="http://schemas.openxmlformats.org/officeDocument/2006/relationships/hyperlink" Target="mailto:hope@diocesehn.org.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07" y="1340768"/>
            <a:ext cx="7959049" cy="2724444"/>
          </a:xfrm>
          <a:prstGeom prst="rect">
            <a:avLst/>
          </a:prstGeom>
        </p:spPr>
      </p:pic>
    </p:spTree>
    <p:extLst>
      <p:ext uri="{BB962C8B-B14F-4D97-AF65-F5344CB8AC3E}">
        <p14:creationId xmlns:p14="http://schemas.microsoft.com/office/powerpoint/2010/main" val="2998940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781128"/>
          </a:xfrm>
        </p:spPr>
        <p:txBody>
          <a:bodyPr>
            <a:normAutofit/>
          </a:bodyPr>
          <a:lstStyle/>
          <a:p>
            <a:pPr lvl="0">
              <a:buBlip>
                <a:blip r:embed="rId3"/>
              </a:buBlip>
            </a:pPr>
            <a:r>
              <a:rPr lang="en-GB" sz="3600" i="1" dirty="0" smtClean="0"/>
              <a:t>‘Diocesan Facts and Figures’ </a:t>
            </a:r>
            <a:r>
              <a:rPr lang="en-GB" sz="3600" dirty="0" smtClean="0"/>
              <a:t>Supplement</a:t>
            </a:r>
          </a:p>
          <a:p>
            <a:pPr lvl="0">
              <a:buBlip>
                <a:blip r:embed="rId3"/>
              </a:buBlip>
            </a:pPr>
            <a:r>
              <a:rPr lang="en-GB" sz="3600" dirty="0" smtClean="0"/>
              <a:t>Decreasing numbers of priests</a:t>
            </a:r>
          </a:p>
          <a:p>
            <a:pPr lvl="0">
              <a:buBlip>
                <a:blip r:embed="rId3"/>
              </a:buBlip>
            </a:pPr>
            <a:r>
              <a:rPr lang="en-GB" sz="3600" dirty="0" smtClean="0"/>
              <a:t>Reducing attendance at Mass</a:t>
            </a:r>
          </a:p>
          <a:p>
            <a:pPr lvl="0">
              <a:buBlip>
                <a:blip r:embed="rId3"/>
              </a:buBlip>
            </a:pPr>
            <a:r>
              <a:rPr lang="en-GB" sz="3600" dirty="0" smtClean="0"/>
              <a:t>Fairly static number of churches</a:t>
            </a:r>
          </a:p>
          <a:p>
            <a:pPr lvl="0">
              <a:buBlip>
                <a:blip r:embed="rId3"/>
              </a:buBlip>
            </a:pPr>
            <a:r>
              <a:rPr lang="en-GB" sz="3600" dirty="0" smtClean="0"/>
              <a:t>Decreasing financial income</a:t>
            </a:r>
          </a:p>
          <a:p>
            <a:pPr lvl="0">
              <a:buBlip>
                <a:blip r:embed="rId3"/>
              </a:buBlip>
            </a:pPr>
            <a:r>
              <a:rPr lang="en-GB" sz="3600" dirty="0" smtClean="0"/>
              <a:t>All of this provides a real opportunity to look at things differently</a:t>
            </a:r>
          </a:p>
          <a:p>
            <a:pPr lvl="0"/>
            <a:endParaRPr lang="en-GB" dirty="0" smtClean="0"/>
          </a:p>
          <a:p>
            <a:pPr lvl="0"/>
            <a:endParaRPr lang="en-GB" dirty="0" smtClean="0"/>
          </a:p>
          <a:p>
            <a:pPr lvl="0"/>
            <a:endParaRPr lang="en-GB"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The Case for Change</a:t>
            </a:r>
            <a:endParaRPr lang="en-GB" sz="3600" b="1" dirty="0">
              <a:solidFill>
                <a:srgbClr val="003D7B"/>
              </a:solidFill>
            </a:endParaRPr>
          </a:p>
        </p:txBody>
      </p:sp>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7016553" y="2204864"/>
            <a:ext cx="1413757" cy="1656184"/>
          </a:xfrm>
          <a:prstGeom prst="rect">
            <a:avLst/>
          </a:prstGeom>
        </p:spPr>
      </p:pic>
    </p:spTree>
    <p:extLst>
      <p:ext uri="{BB962C8B-B14F-4D97-AF65-F5344CB8AC3E}">
        <p14:creationId xmlns:p14="http://schemas.microsoft.com/office/powerpoint/2010/main" val="2759519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The Case for Change</a:t>
            </a:r>
            <a:endParaRPr lang="en-GB" sz="3600" b="1" dirty="0">
              <a:solidFill>
                <a:srgbClr val="003D7B"/>
              </a:solidFill>
            </a:endParaRPr>
          </a:p>
        </p:txBody>
      </p:sp>
      <p:graphicFrame>
        <p:nvGraphicFramePr>
          <p:cNvPr id="7" name="Chart 6"/>
          <p:cNvGraphicFramePr/>
          <p:nvPr>
            <p:extLst>
              <p:ext uri="{D42A27DB-BD31-4B8C-83A1-F6EECF244321}">
                <p14:modId xmlns:p14="http://schemas.microsoft.com/office/powerpoint/2010/main" val="3903268208"/>
              </p:ext>
            </p:extLst>
          </p:nvPr>
        </p:nvGraphicFramePr>
        <p:xfrm>
          <a:off x="539552" y="1340768"/>
          <a:ext cx="8222370"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072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The Case for Change</a:t>
            </a:r>
            <a:endParaRPr lang="en-GB" sz="3600" b="1" dirty="0">
              <a:solidFill>
                <a:srgbClr val="003D7B"/>
              </a:solidFill>
            </a:endParaRPr>
          </a:p>
        </p:txBody>
      </p:sp>
      <p:graphicFrame>
        <p:nvGraphicFramePr>
          <p:cNvPr id="7" name="Chart 6"/>
          <p:cNvGraphicFramePr/>
          <p:nvPr>
            <p:extLst>
              <p:ext uri="{D42A27DB-BD31-4B8C-83A1-F6EECF244321}">
                <p14:modId xmlns:p14="http://schemas.microsoft.com/office/powerpoint/2010/main" val="3156512330"/>
              </p:ext>
            </p:extLst>
          </p:nvPr>
        </p:nvGraphicFramePr>
        <p:xfrm>
          <a:off x="372320" y="1171629"/>
          <a:ext cx="8376144" cy="45616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1740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852" y="1628800"/>
            <a:ext cx="8507288" cy="4781128"/>
          </a:xfrm>
        </p:spPr>
        <p:txBody>
          <a:bodyPr>
            <a:normAutofit/>
          </a:bodyPr>
          <a:lstStyle/>
          <a:p>
            <a:pPr lvl="0">
              <a:buBlip>
                <a:blip r:embed="rId3"/>
              </a:buBlip>
            </a:pPr>
            <a:r>
              <a:rPr lang="en-GB" dirty="0" smtClean="0"/>
              <a:t>Preparing the Way (Autumn 2014-Spring 2015 )</a:t>
            </a:r>
            <a:endParaRPr lang="en-GB" sz="2800" dirty="0" smtClean="0"/>
          </a:p>
          <a:p>
            <a:pPr lvl="1">
              <a:buBlip>
                <a:blip r:embed="rId3"/>
              </a:buBlip>
            </a:pPr>
            <a:r>
              <a:rPr lang="en-GB" dirty="0" smtClean="0"/>
              <a:t>Developing </a:t>
            </a:r>
            <a:r>
              <a:rPr lang="en-GB" dirty="0"/>
              <a:t>liturgies and prayer resources</a:t>
            </a:r>
            <a:endParaRPr lang="en-GB" sz="2400" dirty="0"/>
          </a:p>
          <a:p>
            <a:pPr lvl="1">
              <a:buBlip>
                <a:blip r:embed="rId3"/>
              </a:buBlip>
            </a:pPr>
            <a:r>
              <a:rPr lang="en-GB" dirty="0"/>
              <a:t>Developing and distributing information </a:t>
            </a:r>
            <a:r>
              <a:rPr lang="en-GB" dirty="0" smtClean="0"/>
              <a:t>leaflets</a:t>
            </a:r>
            <a:endParaRPr lang="en-GB" sz="2400" dirty="0"/>
          </a:p>
          <a:p>
            <a:pPr lvl="1">
              <a:buBlip>
                <a:blip r:embed="rId3"/>
              </a:buBlip>
            </a:pPr>
            <a:r>
              <a:rPr lang="en-GB" dirty="0"/>
              <a:t>Informing everyone about the approach through meetings, documents and a DVD</a:t>
            </a:r>
            <a:endParaRPr lang="en-GB" sz="2400" dirty="0"/>
          </a:p>
          <a:p>
            <a:pPr lvl="1">
              <a:buBlip>
                <a:blip r:embed="rId3"/>
              </a:buBlip>
            </a:pPr>
            <a:r>
              <a:rPr lang="en-GB" dirty="0"/>
              <a:t>Initial meetings and training for clergy and laity</a:t>
            </a:r>
            <a:endParaRPr lang="en-GB" sz="2400" dirty="0"/>
          </a:p>
          <a:p>
            <a:pPr lvl="1">
              <a:buBlip>
                <a:blip r:embed="rId3"/>
              </a:buBlip>
            </a:pPr>
            <a:r>
              <a:rPr lang="en-GB" dirty="0"/>
              <a:t>Bishop </a:t>
            </a:r>
            <a:r>
              <a:rPr lang="en-GB" dirty="0" err="1"/>
              <a:t>Séamus</a:t>
            </a:r>
            <a:r>
              <a:rPr lang="en-GB" dirty="0"/>
              <a:t> leads days of  reflection</a:t>
            </a:r>
            <a:endParaRPr lang="en-GB" sz="2400" dirty="0"/>
          </a:p>
          <a:p>
            <a:pPr lvl="1">
              <a:buBlip>
                <a:blip r:embed="rId3"/>
              </a:buBlip>
            </a:pPr>
            <a:endParaRPr lang="en-GB" dirty="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The 3 Stages of the Journey</a:t>
            </a:r>
            <a:endParaRPr lang="en-GB" sz="3600" b="1" dirty="0">
              <a:solidFill>
                <a:srgbClr val="003D7B"/>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0603" y="321164"/>
            <a:ext cx="2109191" cy="1054596"/>
          </a:xfrm>
          <a:prstGeom prst="rect">
            <a:avLst/>
          </a:prstGeom>
        </p:spPr>
      </p:pic>
    </p:spTree>
    <p:extLst>
      <p:ext uri="{BB962C8B-B14F-4D97-AF65-F5344CB8AC3E}">
        <p14:creationId xmlns:p14="http://schemas.microsoft.com/office/powerpoint/2010/main" val="84418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078" y="1628800"/>
            <a:ext cx="8391095" cy="4781128"/>
          </a:xfrm>
        </p:spPr>
        <p:txBody>
          <a:bodyPr>
            <a:normAutofit/>
          </a:bodyPr>
          <a:lstStyle/>
          <a:p>
            <a:pPr lvl="0">
              <a:buBlip>
                <a:blip r:embed="rId3"/>
              </a:buBlip>
            </a:pPr>
            <a:r>
              <a:rPr lang="en-GB" dirty="0" smtClean="0"/>
              <a:t>Exploring the Way (Spring 2015-Summer 2016)</a:t>
            </a:r>
            <a:endParaRPr lang="en-GB" dirty="0"/>
          </a:p>
          <a:p>
            <a:pPr lvl="1">
              <a:buBlip>
                <a:blip r:embed="rId3"/>
              </a:buBlip>
            </a:pPr>
            <a:r>
              <a:rPr lang="en-GB" sz="2400" dirty="0" smtClean="0"/>
              <a:t>Prayer and liturgies across the Diocese</a:t>
            </a:r>
          </a:p>
          <a:p>
            <a:pPr lvl="1">
              <a:buBlip>
                <a:blip r:embed="rId3"/>
              </a:buBlip>
            </a:pPr>
            <a:r>
              <a:rPr lang="en-GB" sz="2400" dirty="0" smtClean="0"/>
              <a:t>Providing </a:t>
            </a:r>
            <a:r>
              <a:rPr lang="en-GB" sz="2400" dirty="0"/>
              <a:t>unique data to each </a:t>
            </a:r>
            <a:r>
              <a:rPr lang="en-GB" sz="2400" dirty="0" smtClean="0"/>
              <a:t>parish at Pentecost</a:t>
            </a:r>
            <a:endParaRPr lang="en-GB" sz="2400" dirty="0"/>
          </a:p>
          <a:p>
            <a:pPr lvl="1">
              <a:buBlip>
                <a:blip r:embed="rId3"/>
              </a:buBlip>
            </a:pPr>
            <a:r>
              <a:rPr lang="en-GB" sz="2400" dirty="0"/>
              <a:t>Extensive consultation and self-evaluation </a:t>
            </a:r>
            <a:r>
              <a:rPr lang="en-GB" sz="2400" dirty="0" smtClean="0"/>
              <a:t>process </a:t>
            </a:r>
            <a:r>
              <a:rPr lang="en-GB" sz="2400" dirty="0"/>
              <a:t>in each worshipping community</a:t>
            </a:r>
          </a:p>
          <a:p>
            <a:pPr lvl="1">
              <a:buBlip>
                <a:blip r:embed="rId3"/>
              </a:buBlip>
            </a:pPr>
            <a:r>
              <a:rPr lang="en-GB" sz="2400" dirty="0" smtClean="0"/>
              <a:t>Return </a:t>
            </a:r>
            <a:r>
              <a:rPr lang="en-GB" sz="2400" dirty="0"/>
              <a:t>of completed self-evaluation questionnaire and </a:t>
            </a:r>
            <a:r>
              <a:rPr lang="en-GB" sz="2400" dirty="0" smtClean="0"/>
              <a:t>recommendations by Advent</a:t>
            </a:r>
            <a:endParaRPr lang="en-GB" sz="2400" dirty="0"/>
          </a:p>
          <a:p>
            <a:pPr lvl="1">
              <a:buBlip>
                <a:blip r:embed="rId3"/>
              </a:buBlip>
            </a:pPr>
            <a:r>
              <a:rPr lang="en-GB" sz="2400" dirty="0"/>
              <a:t>Detailed analysis and validation of responses</a:t>
            </a:r>
          </a:p>
          <a:p>
            <a:pPr lvl="1">
              <a:buBlip>
                <a:blip r:embed="rId3"/>
              </a:buBlip>
            </a:pPr>
            <a:r>
              <a:rPr lang="en-GB" sz="2400" dirty="0"/>
              <a:t>Clarification meetings and on-going discussions</a:t>
            </a:r>
          </a:p>
          <a:p>
            <a:pPr lvl="1">
              <a:buBlip>
                <a:blip r:embed="rId3"/>
              </a:buBlip>
            </a:pPr>
            <a:endParaRPr lang="en-GB" sz="2400" dirty="0" smtClean="0"/>
          </a:p>
          <a:p>
            <a:pPr lvl="0"/>
            <a:endParaRPr lang="en-GB"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The 3 Stages of the Journey</a:t>
            </a:r>
            <a:endParaRPr lang="en-GB" sz="3600" b="1" dirty="0">
              <a:solidFill>
                <a:srgbClr val="003D7B"/>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526" y="278500"/>
            <a:ext cx="2113113" cy="1139924"/>
          </a:xfrm>
          <a:prstGeom prst="rect">
            <a:avLst/>
          </a:prstGeom>
        </p:spPr>
      </p:pic>
    </p:spTree>
    <p:extLst>
      <p:ext uri="{BB962C8B-B14F-4D97-AF65-F5344CB8AC3E}">
        <p14:creationId xmlns:p14="http://schemas.microsoft.com/office/powerpoint/2010/main" val="306655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852" y="1700808"/>
            <a:ext cx="8229600" cy="4781128"/>
          </a:xfrm>
        </p:spPr>
        <p:txBody>
          <a:bodyPr>
            <a:normAutofit lnSpcReduction="10000"/>
          </a:bodyPr>
          <a:lstStyle/>
          <a:p>
            <a:pPr lvl="0">
              <a:buBlip>
                <a:blip r:embed="rId3"/>
              </a:buBlip>
            </a:pPr>
            <a:r>
              <a:rPr lang="en-GB" dirty="0" smtClean="0"/>
              <a:t>Pointing the Way</a:t>
            </a:r>
          </a:p>
          <a:p>
            <a:pPr lvl="1">
              <a:buBlip>
                <a:blip r:embed="rId3"/>
              </a:buBlip>
            </a:pPr>
            <a:r>
              <a:rPr lang="en-GB" dirty="0"/>
              <a:t>Prayer and liturgies across the Diocese</a:t>
            </a:r>
          </a:p>
          <a:p>
            <a:pPr lvl="1">
              <a:buBlip>
                <a:blip r:embed="rId3"/>
              </a:buBlip>
            </a:pPr>
            <a:r>
              <a:rPr lang="en-GB" dirty="0"/>
              <a:t>Consideration of recommendations by </a:t>
            </a:r>
            <a:r>
              <a:rPr lang="en-GB" dirty="0" smtClean="0"/>
              <a:t>Diocesan-wide  </a:t>
            </a:r>
            <a:r>
              <a:rPr lang="en-GB" dirty="0"/>
              <a:t>group of </a:t>
            </a:r>
            <a:r>
              <a:rPr lang="en-GB" dirty="0" smtClean="0"/>
              <a:t>clergy and </a:t>
            </a:r>
            <a:r>
              <a:rPr lang="en-GB" dirty="0"/>
              <a:t>laity</a:t>
            </a:r>
          </a:p>
          <a:p>
            <a:pPr lvl="1">
              <a:buBlip>
                <a:blip r:embed="rId3"/>
              </a:buBlip>
            </a:pPr>
            <a:r>
              <a:rPr lang="en-GB" dirty="0"/>
              <a:t>Information and analysis made available  </a:t>
            </a:r>
            <a:r>
              <a:rPr lang="en-GB" dirty="0" smtClean="0"/>
              <a:t>to Bishop </a:t>
            </a:r>
            <a:r>
              <a:rPr lang="en-GB" dirty="0" err="1"/>
              <a:t>Séamus</a:t>
            </a:r>
            <a:r>
              <a:rPr lang="en-GB" dirty="0"/>
              <a:t> to take decisions about the future</a:t>
            </a:r>
          </a:p>
          <a:p>
            <a:pPr lvl="1">
              <a:buBlip>
                <a:blip r:embed="rId3"/>
              </a:buBlip>
            </a:pPr>
            <a:r>
              <a:rPr lang="en-GB" dirty="0"/>
              <a:t>Communicating these decisions and indicating the way forward for everyone</a:t>
            </a:r>
          </a:p>
          <a:p>
            <a:pPr lvl="1">
              <a:buBlip>
                <a:blip r:embed="rId3"/>
              </a:buBlip>
            </a:pPr>
            <a:r>
              <a:rPr lang="en-GB" dirty="0"/>
              <a:t>Supporting parishes in moving to the new  arrangements</a:t>
            </a:r>
          </a:p>
          <a:p>
            <a:pPr lvl="0"/>
            <a:endParaRPr lang="en-GB"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The 3 Stages of the Journey</a:t>
            </a:r>
            <a:endParaRPr lang="en-GB" sz="3600" b="1" dirty="0">
              <a:solidFill>
                <a:srgbClr val="003D7B"/>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1815" y="269387"/>
            <a:ext cx="1963300" cy="1158149"/>
          </a:xfrm>
          <a:prstGeom prst="rect">
            <a:avLst/>
          </a:prstGeom>
        </p:spPr>
      </p:pic>
    </p:spTree>
    <p:extLst>
      <p:ext uri="{BB962C8B-B14F-4D97-AF65-F5344CB8AC3E}">
        <p14:creationId xmlns:p14="http://schemas.microsoft.com/office/powerpoint/2010/main" val="2235241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FTIH Shared Resources\images\flourish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69122"/>
            <a:ext cx="9144000" cy="30888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1268760"/>
            <a:ext cx="8229600" cy="5256584"/>
          </a:xfrm>
        </p:spPr>
        <p:txBody>
          <a:bodyPr>
            <a:normAutofit/>
          </a:bodyPr>
          <a:lstStyle/>
          <a:p>
            <a:pPr lvl="0">
              <a:buBlip>
                <a:blip r:embed="rId4"/>
              </a:buBlip>
            </a:pPr>
            <a:r>
              <a:rPr lang="en-GB" sz="2600" dirty="0" smtClean="0"/>
              <a:t>What </a:t>
            </a:r>
            <a:r>
              <a:rPr lang="en-GB" sz="2600" dirty="0"/>
              <a:t>structures will you put in place to carry out the </a:t>
            </a:r>
            <a:r>
              <a:rPr lang="en-GB" sz="2600" dirty="0" smtClean="0"/>
              <a:t>self-evaluation?</a:t>
            </a:r>
          </a:p>
          <a:p>
            <a:pPr lvl="0">
              <a:buBlip>
                <a:blip r:embed="rId4"/>
              </a:buBlip>
            </a:pPr>
            <a:r>
              <a:rPr lang="en-GB" sz="2600" dirty="0" smtClean="0"/>
              <a:t>How </a:t>
            </a:r>
            <a:r>
              <a:rPr lang="en-GB" sz="2600" dirty="0"/>
              <a:t>will you use </a:t>
            </a:r>
            <a:r>
              <a:rPr lang="en-GB" sz="2600" dirty="0" smtClean="0"/>
              <a:t>the </a:t>
            </a:r>
            <a:r>
              <a:rPr lang="en-GB" sz="2600" dirty="0"/>
              <a:t>‘Preparing the Way’ </a:t>
            </a:r>
            <a:r>
              <a:rPr lang="en-GB" sz="2600" dirty="0" smtClean="0"/>
              <a:t>resources including the </a:t>
            </a:r>
            <a:r>
              <a:rPr lang="en-GB" sz="2600" dirty="0"/>
              <a:t>liturgy and spirituality </a:t>
            </a:r>
            <a:r>
              <a:rPr lang="en-GB" sz="2600" dirty="0" smtClean="0"/>
              <a:t>resources?</a:t>
            </a:r>
          </a:p>
          <a:p>
            <a:pPr lvl="0">
              <a:buBlip>
                <a:blip r:embed="rId4"/>
              </a:buBlip>
            </a:pPr>
            <a:r>
              <a:rPr lang="en-GB" sz="2600" dirty="0" smtClean="0"/>
              <a:t>How </a:t>
            </a:r>
            <a:r>
              <a:rPr lang="en-GB" sz="2600" dirty="0"/>
              <a:t>can you ensure that </a:t>
            </a:r>
            <a:r>
              <a:rPr lang="en-GB" sz="2600" dirty="0" smtClean="0"/>
              <a:t>particular groups, e.g. the  housebound and young people, are </a:t>
            </a:r>
            <a:r>
              <a:rPr lang="en-GB" sz="2600" dirty="0"/>
              <a:t>fully </a:t>
            </a:r>
            <a:r>
              <a:rPr lang="en-GB" sz="2600" dirty="0" smtClean="0"/>
              <a:t>involved?</a:t>
            </a:r>
            <a:endParaRPr lang="en-GB" sz="2600" dirty="0"/>
          </a:p>
          <a:p>
            <a:pPr lvl="0">
              <a:buBlip>
                <a:blip r:embed="rId4"/>
              </a:buBlip>
            </a:pPr>
            <a:r>
              <a:rPr lang="en-GB" sz="2600" dirty="0" smtClean="0"/>
              <a:t>How might you engage with </a:t>
            </a:r>
            <a:r>
              <a:rPr lang="en-GB" sz="2600" dirty="0"/>
              <a:t>less </a:t>
            </a:r>
            <a:r>
              <a:rPr lang="en-GB" sz="2600" dirty="0" smtClean="0"/>
              <a:t>regular             worshippers</a:t>
            </a:r>
            <a:r>
              <a:rPr lang="en-GB" sz="2600" dirty="0"/>
              <a:t>?</a:t>
            </a:r>
          </a:p>
          <a:p>
            <a:pPr lvl="0">
              <a:buBlip>
                <a:blip r:embed="rId4"/>
              </a:buBlip>
            </a:pPr>
            <a:r>
              <a:rPr lang="en-GB" sz="2600" dirty="0" smtClean="0"/>
              <a:t>Perhaps </a:t>
            </a:r>
            <a:r>
              <a:rPr lang="en-GB" sz="2600" dirty="0"/>
              <a:t>parishioners </a:t>
            </a:r>
            <a:r>
              <a:rPr lang="en-GB" sz="2600" dirty="0" smtClean="0"/>
              <a:t>could </a:t>
            </a:r>
            <a:r>
              <a:rPr lang="en-GB" sz="2600" dirty="0"/>
              <a:t>start to </a:t>
            </a:r>
            <a:r>
              <a:rPr lang="en-GB" sz="2600" dirty="0" smtClean="0"/>
              <a:t>look                                       at </a:t>
            </a:r>
            <a:r>
              <a:rPr lang="en-GB" sz="2600" dirty="0"/>
              <a:t>the 10 questionnaire headings </a:t>
            </a:r>
            <a:r>
              <a:rPr lang="en-GB" sz="2600" dirty="0" smtClean="0"/>
              <a:t>and                                                  begin </a:t>
            </a:r>
            <a:r>
              <a:rPr lang="en-GB" sz="2600" dirty="0"/>
              <a:t>to assemble </a:t>
            </a:r>
            <a:r>
              <a:rPr lang="en-GB" sz="2600" dirty="0" smtClean="0"/>
              <a:t>information.</a:t>
            </a:r>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94447"/>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How can we prepare?</a:t>
            </a:r>
            <a:endParaRPr lang="en-GB" sz="3600" b="1" dirty="0">
              <a:solidFill>
                <a:srgbClr val="003D7B"/>
              </a:solidFill>
            </a:endParaRPr>
          </a:p>
        </p:txBody>
      </p:sp>
    </p:spTree>
    <p:extLst>
      <p:ext uri="{BB962C8B-B14F-4D97-AF65-F5344CB8AC3E}">
        <p14:creationId xmlns:p14="http://schemas.microsoft.com/office/powerpoint/2010/main" val="2179645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155" y="1244728"/>
            <a:ext cx="8229600" cy="4925144"/>
          </a:xfrm>
        </p:spPr>
        <p:txBody>
          <a:bodyPr>
            <a:normAutofit fontScale="92500" lnSpcReduction="20000"/>
          </a:bodyPr>
          <a:lstStyle/>
          <a:p>
            <a:pPr>
              <a:buBlip>
                <a:blip r:embed="rId3"/>
              </a:buBlip>
            </a:pPr>
            <a:r>
              <a:rPr lang="en-GB" sz="3500" dirty="0"/>
              <a:t>Education and Continuing Formation</a:t>
            </a:r>
          </a:p>
          <a:p>
            <a:pPr lvl="0">
              <a:buBlip>
                <a:blip r:embed="rId3"/>
              </a:buBlip>
            </a:pPr>
            <a:r>
              <a:rPr lang="en-GB" sz="3500" dirty="0" smtClean="0"/>
              <a:t>Active Involvement of People</a:t>
            </a:r>
          </a:p>
          <a:p>
            <a:pPr lvl="0">
              <a:buBlip>
                <a:blip r:embed="rId3"/>
              </a:buBlip>
            </a:pPr>
            <a:r>
              <a:rPr lang="en-GB" sz="3500" dirty="0" smtClean="0"/>
              <a:t>Worship and Spiritual Life</a:t>
            </a:r>
          </a:p>
          <a:p>
            <a:pPr lvl="0">
              <a:buBlip>
                <a:blip r:embed="rId3"/>
              </a:buBlip>
            </a:pPr>
            <a:r>
              <a:rPr lang="en-GB" sz="3500" dirty="0" smtClean="0"/>
              <a:t>Geographic Distance</a:t>
            </a:r>
            <a:endParaRPr lang="en-GB" sz="3500" dirty="0"/>
          </a:p>
          <a:p>
            <a:pPr>
              <a:buBlip>
                <a:blip r:embed="rId3"/>
              </a:buBlip>
            </a:pPr>
            <a:r>
              <a:rPr lang="en-GB" sz="3500" dirty="0"/>
              <a:t>Christian Faithful</a:t>
            </a:r>
          </a:p>
          <a:p>
            <a:pPr lvl="0">
              <a:buBlip>
                <a:blip r:embed="rId3"/>
              </a:buBlip>
            </a:pPr>
            <a:r>
              <a:rPr lang="en-GB" sz="3500" dirty="0" smtClean="0"/>
              <a:t>Young People</a:t>
            </a:r>
          </a:p>
          <a:p>
            <a:pPr>
              <a:buBlip>
                <a:blip r:embed="rId3"/>
              </a:buBlip>
            </a:pPr>
            <a:r>
              <a:rPr lang="en-GB" sz="3500" dirty="0"/>
              <a:t>Leadership</a:t>
            </a:r>
          </a:p>
          <a:p>
            <a:pPr lvl="0">
              <a:buBlip>
                <a:blip r:embed="rId3"/>
              </a:buBlip>
            </a:pPr>
            <a:r>
              <a:rPr lang="en-GB" sz="3500" dirty="0" smtClean="0"/>
              <a:t>Outreach</a:t>
            </a:r>
          </a:p>
          <a:p>
            <a:pPr lvl="0">
              <a:buBlip>
                <a:blip r:embed="rId3"/>
              </a:buBlip>
            </a:pPr>
            <a:r>
              <a:rPr lang="en-GB" sz="3500" dirty="0" smtClean="0"/>
              <a:t>Finances</a:t>
            </a:r>
          </a:p>
          <a:p>
            <a:pPr lvl="0">
              <a:buBlip>
                <a:blip r:embed="rId3"/>
              </a:buBlip>
            </a:pPr>
            <a:r>
              <a:rPr lang="en-GB" sz="3500" dirty="0" smtClean="0"/>
              <a:t>Facilities</a:t>
            </a:r>
          </a:p>
          <a:p>
            <a:pPr lvl="0">
              <a:buBlip>
                <a:blip r:embed="rId3"/>
              </a:buBlip>
            </a:pPr>
            <a:endParaRPr lang="en-GB" sz="3500" dirty="0" smtClean="0"/>
          </a:p>
          <a:p>
            <a:pPr marL="0" lvl="0" indent="0">
              <a:buNone/>
            </a:pPr>
            <a:endParaRPr lang="en-GB" dirty="0" smtClean="0"/>
          </a:p>
          <a:p>
            <a:pPr marL="0" lvl="0" indent="0">
              <a:buNone/>
            </a:pPr>
            <a:endParaRPr lang="en-GB" dirty="0" smtClean="0"/>
          </a:p>
          <a:p>
            <a:pPr marL="0" lvl="0" indent="0">
              <a:buNone/>
            </a:pPr>
            <a:endParaRPr lang="en-GB" dirty="0" smtClean="0"/>
          </a:p>
          <a:p>
            <a:pPr lvl="0"/>
            <a:endParaRPr lang="en-GB" dirty="0"/>
          </a:p>
        </p:txBody>
      </p:sp>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Questionnaire Headings</a:t>
            </a:r>
            <a:endParaRPr lang="en-GB" sz="3600" b="1" dirty="0">
              <a:solidFill>
                <a:srgbClr val="003D7B"/>
              </a:solidFill>
            </a:endParaRPr>
          </a:p>
        </p:txBody>
      </p:sp>
      <p:pic>
        <p:nvPicPr>
          <p:cNvPr id="6" name="Picture 5" descr="Z:\Development &amp; Renewal\Photographs\New folder\FTH Photos\leaflet\community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564904"/>
            <a:ext cx="3826635" cy="4293096"/>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94447"/>
            <a:ext cx="2270416" cy="777181"/>
          </a:xfrm>
          <a:prstGeom prst="rect">
            <a:avLst/>
          </a:prstGeom>
        </p:spPr>
      </p:pic>
    </p:spTree>
    <p:extLst>
      <p:ext uri="{BB962C8B-B14F-4D97-AF65-F5344CB8AC3E}">
        <p14:creationId xmlns:p14="http://schemas.microsoft.com/office/powerpoint/2010/main" val="2647395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75082"/>
            <a:ext cx="8229600" cy="4881192"/>
          </a:xfrm>
        </p:spPr>
        <p:txBody>
          <a:bodyPr>
            <a:normAutofit/>
          </a:bodyPr>
          <a:lstStyle/>
          <a:p>
            <a:pPr>
              <a:buBlip>
                <a:blip r:embed="rId3"/>
              </a:buBlip>
            </a:pPr>
            <a:r>
              <a:rPr lang="en-GB" dirty="0" smtClean="0"/>
              <a:t>8 minute DVD</a:t>
            </a:r>
            <a:endParaRPr lang="en-GB" dirty="0"/>
          </a:p>
          <a:p>
            <a:pPr>
              <a:buBlip>
                <a:blip r:embed="rId3"/>
              </a:buBlip>
            </a:pPr>
            <a:r>
              <a:rPr lang="en-GB" dirty="0" smtClean="0"/>
              <a:t>Preparing the Way booklet</a:t>
            </a:r>
          </a:p>
          <a:p>
            <a:pPr>
              <a:buBlip>
                <a:blip r:embed="rId3"/>
              </a:buBlip>
            </a:pPr>
            <a:r>
              <a:rPr lang="en-GB" dirty="0" smtClean="0"/>
              <a:t>Diocesan Facts and Figures</a:t>
            </a:r>
          </a:p>
          <a:p>
            <a:pPr>
              <a:buBlip>
                <a:blip r:embed="rId3"/>
              </a:buBlip>
            </a:pPr>
            <a:r>
              <a:rPr lang="en-GB" dirty="0" smtClean="0"/>
              <a:t>Our Story So Far – A Brief </a:t>
            </a:r>
            <a:r>
              <a:rPr lang="en-GB" dirty="0"/>
              <a:t>H</a:t>
            </a:r>
            <a:r>
              <a:rPr lang="en-GB" dirty="0" smtClean="0"/>
              <a:t>istory of the Church in this Area</a:t>
            </a:r>
          </a:p>
          <a:p>
            <a:pPr>
              <a:buBlip>
                <a:blip r:embed="rId3"/>
              </a:buBlip>
            </a:pPr>
            <a:r>
              <a:rPr lang="en-GB" dirty="0" smtClean="0"/>
              <a:t>Prayer and Liturgy Resources and Ideas</a:t>
            </a:r>
          </a:p>
          <a:p>
            <a:pPr lvl="0">
              <a:buBlip>
                <a:blip r:embed="rId3"/>
              </a:buBlip>
            </a:pPr>
            <a:r>
              <a:rPr lang="en-GB" dirty="0" smtClean="0"/>
              <a:t>All </a:t>
            </a:r>
            <a:r>
              <a:rPr lang="en-GB" dirty="0"/>
              <a:t>items also on CD and </a:t>
            </a:r>
            <a:r>
              <a:rPr lang="en-GB" dirty="0" smtClean="0"/>
              <a:t>website at: </a:t>
            </a:r>
            <a:r>
              <a:rPr lang="en-GB" dirty="0" smtClean="0">
                <a:hlinkClick r:id="rId4"/>
              </a:rPr>
              <a:t>www.hope.rcdhn.org.uk</a:t>
            </a:r>
            <a:endParaRPr lang="en-GB" dirty="0"/>
          </a:p>
          <a:p>
            <a:pPr>
              <a:buBlip>
                <a:blip r:embed="rId3"/>
              </a:buBlip>
            </a:pPr>
            <a:endParaRPr lang="en-GB" dirty="0"/>
          </a:p>
          <a:p>
            <a:pPr lvl="0"/>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Preparing the Way Resources</a:t>
            </a:r>
            <a:endParaRPr lang="en-GB" sz="3600" b="1" dirty="0">
              <a:solidFill>
                <a:prstClr val="black"/>
              </a:solidFill>
            </a:endParaRPr>
          </a:p>
        </p:txBody>
      </p:sp>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525297"/>
            <a:ext cx="1778442" cy="171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114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7425" y="3137211"/>
            <a:ext cx="1706957" cy="165962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Preparing the Way Resources</a:t>
            </a:r>
            <a:endParaRPr lang="en-GB" sz="3600" b="1" dirty="0">
              <a:solidFill>
                <a:prstClr val="black"/>
              </a:solidFill>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21384656">
            <a:off x="4148180" y="2487165"/>
            <a:ext cx="1841014" cy="2621174"/>
          </a:xfrm>
          <a:prstGeom prst="rect">
            <a:avLst/>
          </a:prstGeom>
          <a:ln>
            <a:solidFill>
              <a:schemeClr val="tx2"/>
            </a:solidFill>
          </a:ln>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5940" y="1423628"/>
            <a:ext cx="1778442" cy="171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rot="560290">
            <a:off x="5633481" y="2058504"/>
            <a:ext cx="1845568" cy="2620047"/>
          </a:xfrm>
          <a:prstGeom prst="rect">
            <a:avLst/>
          </a:prstGeom>
          <a:ln>
            <a:solidFill>
              <a:schemeClr val="tx2"/>
            </a:solidFill>
          </a:ln>
        </p:spPr>
      </p:pic>
      <p:pic>
        <p:nvPicPr>
          <p:cNvPr id="14" name="Picture 13" descr="C:\Users\Public\Documents\FTH items\Preparing the Way.JPG"/>
          <p:cNvPicPr/>
          <p:nvPr/>
        </p:nvPicPr>
        <p:blipFill>
          <a:blip r:embed="rId8">
            <a:extLst>
              <a:ext uri="{28A0092B-C50C-407E-A947-70E740481C1C}">
                <a14:useLocalDpi xmlns:a14="http://schemas.microsoft.com/office/drawing/2010/main" val="0"/>
              </a:ext>
            </a:extLst>
          </a:blip>
          <a:srcRect/>
          <a:stretch>
            <a:fillRect/>
          </a:stretch>
        </p:blipFill>
        <p:spPr bwMode="auto">
          <a:xfrm rot="245111">
            <a:off x="2718772" y="2162095"/>
            <a:ext cx="1841053" cy="2620047"/>
          </a:xfrm>
          <a:prstGeom prst="rect">
            <a:avLst/>
          </a:prstGeom>
          <a:noFill/>
          <a:ln>
            <a:solidFill>
              <a:schemeClr val="tx2"/>
            </a:solidFill>
          </a:ln>
        </p:spPr>
      </p:pic>
      <p:pic>
        <p:nvPicPr>
          <p:cNvPr id="10" name="Content Placeholder 1"/>
          <p:cNvPicPr/>
          <p:nvPr/>
        </p:nvPicPr>
        <p:blipFill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3628" t="4051" r="4165" b="3500"/>
          <a:stretch/>
        </p:blipFill>
        <p:spPr bwMode="auto">
          <a:xfrm rot="20825478">
            <a:off x="575851" y="1729416"/>
            <a:ext cx="2423160" cy="2815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395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07" y="1340768"/>
            <a:ext cx="7959049" cy="2724444"/>
          </a:xfrm>
          <a:prstGeom prst="rect">
            <a:avLst/>
          </a:prstGeom>
        </p:spPr>
      </p:pic>
      <p:pic>
        <p:nvPicPr>
          <p:cNvPr id="5" name="Picture 4" descr="C:\Nancy\FTiH documents\Graphics\sapling.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29" y="5013176"/>
            <a:ext cx="8777203" cy="1697058"/>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774" y="4708308"/>
            <a:ext cx="2084582" cy="1042291"/>
          </a:xfrm>
          <a:prstGeom prst="rect">
            <a:avLst/>
          </a:prstGeom>
        </p:spPr>
      </p:pic>
    </p:spTree>
    <p:extLst>
      <p:ext uri="{BB962C8B-B14F-4D97-AF65-F5344CB8AC3E}">
        <p14:creationId xmlns:p14="http://schemas.microsoft.com/office/powerpoint/2010/main" val="2402327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Preparing the Way Resources</a:t>
            </a:r>
            <a:endParaRPr lang="en-GB" sz="3600" b="1" dirty="0">
              <a:solidFill>
                <a:prstClr val="black"/>
              </a:solidFill>
            </a:endParaRP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6227719" y="1675924"/>
            <a:ext cx="1061815" cy="2359482"/>
          </a:xfrm>
          <a:prstGeom prst="rect">
            <a:avLst/>
          </a:prstGeom>
          <a:ln>
            <a:solidFill>
              <a:srgbClr val="003D7B"/>
            </a:solidFill>
          </a:ln>
        </p:spPr>
      </p:pic>
      <p:pic>
        <p:nvPicPr>
          <p:cNvPr id="9" name="Picture 8"/>
          <p:cNvPicPr/>
          <p:nvPr/>
        </p:nvPicPr>
        <p:blipFill>
          <a:blip r:embed="rId5"/>
          <a:stretch>
            <a:fillRect/>
          </a:stretch>
        </p:blipFill>
        <p:spPr>
          <a:xfrm>
            <a:off x="3563888" y="1675924"/>
            <a:ext cx="1105074" cy="2372254"/>
          </a:xfrm>
          <a:prstGeom prst="rect">
            <a:avLst/>
          </a:prstGeom>
          <a:ln>
            <a:solidFill>
              <a:schemeClr val="tx2"/>
            </a:solidFill>
          </a:ln>
        </p:spPr>
      </p:pic>
      <p:pic>
        <p:nvPicPr>
          <p:cNvPr id="11" name="Picture 10"/>
          <p:cNvPicPr/>
          <p:nvPr/>
        </p:nvPicPr>
        <p:blipFill>
          <a:blip r:embed="rId6"/>
          <a:stretch>
            <a:fillRect/>
          </a:stretch>
        </p:blipFill>
        <p:spPr>
          <a:xfrm>
            <a:off x="4888868" y="1675924"/>
            <a:ext cx="1145625" cy="2370159"/>
          </a:xfrm>
          <a:prstGeom prst="rect">
            <a:avLst/>
          </a:prstGeom>
          <a:ln>
            <a:solidFill>
              <a:schemeClr val="tx2"/>
            </a:solidFill>
          </a:ln>
        </p:spPr>
      </p:pic>
      <p:pic>
        <p:nvPicPr>
          <p:cNvPr id="7" name="Picture 6"/>
          <p:cNvPicPr/>
          <p:nvPr/>
        </p:nvPicPr>
        <p:blipFill>
          <a:blip r:embed="rId7"/>
          <a:stretch>
            <a:fillRect/>
          </a:stretch>
        </p:blipFill>
        <p:spPr>
          <a:xfrm>
            <a:off x="769056" y="1675924"/>
            <a:ext cx="2316146" cy="3319020"/>
          </a:xfrm>
          <a:prstGeom prst="rect">
            <a:avLst/>
          </a:prstGeom>
          <a:ln>
            <a:solidFill>
              <a:schemeClr val="tx2"/>
            </a:solidFill>
          </a:ln>
        </p:spPr>
      </p:pic>
      <p:pic>
        <p:nvPicPr>
          <p:cNvPr id="8" name="Picture 7"/>
          <p:cNvPicPr/>
          <p:nvPr/>
        </p:nvPicPr>
        <p:blipFill>
          <a:blip r:embed="rId8"/>
          <a:stretch>
            <a:fillRect/>
          </a:stretch>
        </p:blipFill>
        <p:spPr>
          <a:xfrm rot="829980">
            <a:off x="6770321" y="3160637"/>
            <a:ext cx="1652032" cy="2331419"/>
          </a:xfrm>
          <a:prstGeom prst="rect">
            <a:avLst/>
          </a:prstGeom>
          <a:ln>
            <a:solidFill>
              <a:schemeClr val="tx2"/>
            </a:solidFill>
          </a:ln>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895158">
            <a:off x="2982865" y="3716661"/>
            <a:ext cx="1686328" cy="2331419"/>
          </a:xfrm>
          <a:prstGeom prst="rect">
            <a:avLst/>
          </a:prstGeom>
          <a:noFill/>
          <a:ln w="9525">
            <a:solidFill>
              <a:srgbClr val="003D7B"/>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869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a:bodyPr>
          <a:lstStyle/>
          <a:p>
            <a:pPr lvl="0"/>
            <a:r>
              <a:rPr lang="en-GB" dirty="0" smtClean="0"/>
              <a:t>Ring binders in each parish</a:t>
            </a:r>
          </a:p>
          <a:p>
            <a:pPr lvl="1"/>
            <a:r>
              <a:rPr lang="en-GB" dirty="0" smtClean="0"/>
              <a:t>Documents, CD and DVD</a:t>
            </a:r>
          </a:p>
          <a:p>
            <a:pPr lvl="0"/>
            <a:r>
              <a:rPr lang="en-GB" dirty="0" smtClean="0"/>
              <a:t>Lay contact in each parish to help communicate about the process</a:t>
            </a:r>
          </a:p>
          <a:p>
            <a:pPr lvl="0"/>
            <a:r>
              <a:rPr lang="en-GB" dirty="0" smtClean="0"/>
              <a:t>All resources and latest news on the website </a:t>
            </a:r>
            <a:r>
              <a:rPr lang="en-GB" dirty="0" smtClean="0">
                <a:hlinkClick r:id="rId3"/>
              </a:rPr>
              <a:t>www.hope.rcdhn.org.uk</a:t>
            </a:r>
            <a:endParaRPr lang="en-GB" dirty="0" smtClean="0"/>
          </a:p>
          <a:p>
            <a:pPr lvl="0"/>
            <a:r>
              <a:rPr lang="en-GB" dirty="0" smtClean="0"/>
              <a:t>Email: </a:t>
            </a:r>
            <a:r>
              <a:rPr lang="en-GB" dirty="0" smtClean="0">
                <a:hlinkClick r:id="rId4"/>
              </a:rPr>
              <a:t>hope@diocesehn.org.uk</a:t>
            </a:r>
            <a:endParaRPr lang="en-GB" dirty="0" smtClean="0"/>
          </a:p>
          <a:p>
            <a:pPr marL="0" lvl="0" indent="0">
              <a:buNone/>
            </a:pPr>
            <a:endParaRPr lang="en-GB" dirty="0"/>
          </a:p>
          <a:p>
            <a:pPr lvl="0"/>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Information and Contacts</a:t>
            </a:r>
            <a:endParaRPr lang="en-GB" sz="3600" b="1" dirty="0">
              <a:solidFill>
                <a:srgbClr val="003D7B"/>
              </a:solidFill>
            </a:endParaRPr>
          </a:p>
        </p:txBody>
      </p:sp>
      <p:pic>
        <p:nvPicPr>
          <p:cNvPr id="6" name="Content Placeholder 1"/>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rot="540623">
            <a:off x="6638877" y="999511"/>
            <a:ext cx="2044260" cy="2369282"/>
          </a:xfrm>
          <a:prstGeom prst="rect">
            <a:avLst/>
          </a:prstGeom>
        </p:spPr>
      </p:pic>
    </p:spTree>
    <p:extLst>
      <p:ext uri="{BB962C8B-B14F-4D97-AF65-F5344CB8AC3E}">
        <p14:creationId xmlns:p14="http://schemas.microsoft.com/office/powerpoint/2010/main" val="366461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2050" name="Picture 2" descr="F:\c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03514"/>
            <a:ext cx="4091204" cy="577757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4788024" y="478435"/>
            <a:ext cx="3826768" cy="4896544"/>
          </a:xfrm>
        </p:spPr>
        <p:txBody>
          <a:bodyPr>
            <a:normAutofit/>
          </a:bodyPr>
          <a:lstStyle/>
          <a:p>
            <a:pPr marL="0" lvl="0" indent="0">
              <a:buNone/>
            </a:pPr>
            <a:r>
              <a:rPr lang="en-GB" sz="4000" dirty="0" smtClean="0"/>
              <a:t>I firmly believe that the Holy Spirit is with us, giving us the courage we need to move forward together in hope.</a:t>
            </a:r>
            <a:endParaRPr lang="en-GB" sz="4000" dirty="0"/>
          </a:p>
          <a:p>
            <a:pPr lvl="0"/>
            <a:endParaRPr lang="en-GB" dirty="0"/>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4958101"/>
            <a:ext cx="2270416" cy="639206"/>
          </a:xfrm>
          <a:prstGeom prst="rect">
            <a:avLst/>
          </a:prstGeom>
          <a:noFill/>
          <a:ln>
            <a:noFill/>
          </a:ln>
        </p:spPr>
      </p:pic>
    </p:spTree>
    <p:extLst>
      <p:ext uri="{BB962C8B-B14F-4D97-AF65-F5344CB8AC3E}">
        <p14:creationId xmlns:p14="http://schemas.microsoft.com/office/powerpoint/2010/main" val="1906224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51" y="1937001"/>
            <a:ext cx="8717298" cy="2983998"/>
          </a:xfrm>
          <a:prstGeom prst="rect">
            <a:avLst/>
          </a:prstGeom>
        </p:spPr>
      </p:pic>
    </p:spTree>
    <p:extLst>
      <p:ext uri="{BB962C8B-B14F-4D97-AF65-F5344CB8AC3E}">
        <p14:creationId xmlns:p14="http://schemas.microsoft.com/office/powerpoint/2010/main" val="1315310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a:bodyPr>
          <a:lstStyle/>
          <a:p>
            <a:pPr lvl="0"/>
            <a:endParaRPr lang="en-GB" sz="4000" b="1" dirty="0" smtClean="0"/>
          </a:p>
          <a:p>
            <a:pPr marL="0" lvl="0" indent="0">
              <a:buNone/>
            </a:pPr>
            <a:endParaRPr lang="en-GB" dirty="0" smtClean="0"/>
          </a:p>
          <a:p>
            <a:pPr marL="0" lvl="0" indent="0">
              <a:buNone/>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2" name="Picture 2" descr="C:\Users\tony.sacco\AppData\Local\Microsoft\Windows\Temporary Internet Files\Content.Outlook\2OH2862R\card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5419">
            <a:off x="937768" y="589796"/>
            <a:ext cx="4107440" cy="5698259"/>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51" y="2132856"/>
            <a:ext cx="2376751" cy="253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686" y="525297"/>
            <a:ext cx="8222588" cy="646331"/>
          </a:xfrm>
          <a:prstGeom prst="rect">
            <a:avLst/>
          </a:prstGeom>
        </p:spPr>
        <p:txBody>
          <a:bodyPr wrap="square">
            <a:spAutoFit/>
          </a:bodyPr>
          <a:lstStyle/>
          <a:p>
            <a:pPr lvl="0">
              <a:spcBef>
                <a:spcPct val="20000"/>
              </a:spcBef>
            </a:pPr>
            <a:r>
              <a:rPr lang="en-GB" sz="3600" b="1" dirty="0" smtClean="0">
                <a:solidFill>
                  <a:srgbClr val="003D7B"/>
                </a:solidFill>
              </a:rPr>
              <a:t>About Forward Together in Hope</a:t>
            </a:r>
            <a:endParaRPr lang="en-GB" sz="3600" b="1" dirty="0">
              <a:solidFill>
                <a:srgbClr val="003D7B"/>
              </a:solidFill>
            </a:endParaRPr>
          </a:p>
        </p:txBody>
      </p:sp>
      <p:sp>
        <p:nvSpPr>
          <p:cNvPr id="7" name="TextBox 6"/>
          <p:cNvSpPr txBox="1"/>
          <p:nvPr/>
        </p:nvSpPr>
        <p:spPr>
          <a:xfrm>
            <a:off x="3089202" y="2003499"/>
            <a:ext cx="5607113" cy="3539430"/>
          </a:xfrm>
          <a:prstGeom prst="rect">
            <a:avLst/>
          </a:prstGeom>
          <a:noFill/>
        </p:spPr>
        <p:txBody>
          <a:bodyPr wrap="square" rtlCol="0">
            <a:spAutoFit/>
          </a:bodyPr>
          <a:lstStyle/>
          <a:p>
            <a:r>
              <a:rPr lang="en-US" sz="2800" dirty="0" smtClean="0"/>
              <a:t>‘The </a:t>
            </a:r>
            <a:r>
              <a:rPr lang="en-US" sz="2800" dirty="0"/>
              <a:t>purpose of </a:t>
            </a:r>
            <a:r>
              <a:rPr lang="en-US" sz="2800" i="1" dirty="0"/>
              <a:t>Forward Together in Hope </a:t>
            </a:r>
            <a:r>
              <a:rPr lang="en-US" sz="2800" dirty="0"/>
              <a:t>is to help us discover how to be more committed disciples of Jesus Christ. </a:t>
            </a:r>
            <a:r>
              <a:rPr lang="en-US" sz="2800" dirty="0" smtClean="0"/>
              <a:t>It </a:t>
            </a:r>
            <a:r>
              <a:rPr lang="en-US" sz="2800" dirty="0"/>
              <a:t>will also help us find a way of making best use of our resources in order to ensure we have a thriving and sustainable </a:t>
            </a:r>
            <a:r>
              <a:rPr lang="en-US" sz="2800" dirty="0" smtClean="0"/>
              <a:t>Catholic </a:t>
            </a:r>
            <a:r>
              <a:rPr lang="en-US" sz="2800" dirty="0"/>
              <a:t>community into the </a:t>
            </a:r>
            <a:r>
              <a:rPr lang="en-US" sz="2800" dirty="0" smtClean="0"/>
              <a:t>future.’</a:t>
            </a:r>
            <a:endParaRPr lang="en-GB" sz="2800" dirty="0"/>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494" y="4781133"/>
            <a:ext cx="2270416" cy="639206"/>
          </a:xfrm>
          <a:prstGeom prst="rect">
            <a:avLst/>
          </a:prstGeom>
          <a:noFill/>
          <a:ln>
            <a:noFill/>
          </a:ln>
        </p:spPr>
      </p:pic>
    </p:spTree>
    <p:extLst>
      <p:ext uri="{BB962C8B-B14F-4D97-AF65-F5344CB8AC3E}">
        <p14:creationId xmlns:p14="http://schemas.microsoft.com/office/powerpoint/2010/main" val="1270576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686" y="1268760"/>
            <a:ext cx="8229600" cy="4781128"/>
          </a:xfrm>
        </p:spPr>
        <p:txBody>
          <a:bodyPr>
            <a:normAutofit/>
          </a:bodyPr>
          <a:lstStyle/>
          <a:p>
            <a:pPr lvl="0">
              <a:buBlip>
                <a:blip r:embed="rId3"/>
              </a:buBlip>
            </a:pPr>
            <a:r>
              <a:rPr lang="en-GB" dirty="0" smtClean="0"/>
              <a:t>Led by Bishop </a:t>
            </a:r>
            <a:r>
              <a:rPr lang="en-US" dirty="0" err="1"/>
              <a:t>Séamus</a:t>
            </a:r>
            <a:r>
              <a:rPr lang="en-GB" dirty="0" smtClean="0"/>
              <a:t> and the Diocesan Board</a:t>
            </a:r>
          </a:p>
          <a:p>
            <a:pPr lvl="0">
              <a:buBlip>
                <a:blip r:embed="rId3"/>
              </a:buBlip>
            </a:pPr>
            <a:r>
              <a:rPr lang="en-GB" dirty="0" smtClean="0"/>
              <a:t>Built upon the foundations of our Diocesan Vision (2000)</a:t>
            </a:r>
          </a:p>
          <a:p>
            <a:pPr lvl="0">
              <a:buBlip>
                <a:blip r:embed="rId3"/>
              </a:buBlip>
            </a:pPr>
            <a:r>
              <a:rPr lang="en-GB" dirty="0" smtClean="0"/>
              <a:t>Overseen by a Development Group with lay and clergy representation</a:t>
            </a:r>
          </a:p>
          <a:p>
            <a:pPr lvl="0">
              <a:buBlip>
                <a:blip r:embed="rId3"/>
              </a:buBlip>
            </a:pPr>
            <a:r>
              <a:rPr lang="en-GB" dirty="0" smtClean="0"/>
              <a:t>Small core delivery team…</a:t>
            </a:r>
          </a:p>
          <a:p>
            <a:pPr lvl="0">
              <a:buBlip>
                <a:blip r:embed="rId3"/>
              </a:buBlip>
            </a:pPr>
            <a:r>
              <a:rPr lang="en-GB" dirty="0" smtClean="0"/>
              <a:t>…but an ambition to involve everyone in our Diocese</a:t>
            </a:r>
            <a:r>
              <a:rPr lang="en-GB" sz="2800" dirty="0" smtClean="0"/>
              <a:t>.</a:t>
            </a:r>
          </a:p>
          <a:p>
            <a:pPr marL="0" lv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6" name="Rectangle 5"/>
          <p:cNvSpPr/>
          <p:nvPr/>
        </p:nvSpPr>
        <p:spPr>
          <a:xfrm>
            <a:off x="395686" y="525297"/>
            <a:ext cx="8222588" cy="646331"/>
          </a:xfrm>
          <a:prstGeom prst="rect">
            <a:avLst/>
          </a:prstGeom>
        </p:spPr>
        <p:txBody>
          <a:bodyPr wrap="square">
            <a:spAutoFit/>
          </a:bodyPr>
          <a:lstStyle/>
          <a:p>
            <a:pPr lvl="0">
              <a:spcBef>
                <a:spcPct val="20000"/>
              </a:spcBef>
            </a:pPr>
            <a:r>
              <a:rPr lang="en-GB" sz="3600" b="1" dirty="0" smtClean="0">
                <a:solidFill>
                  <a:srgbClr val="003D7B"/>
                </a:solidFill>
              </a:rPr>
              <a:t>About Forward Together in Hope</a:t>
            </a:r>
            <a:endParaRPr lang="en-GB" sz="3600" b="1" dirty="0">
              <a:solidFill>
                <a:srgbClr val="003D7B"/>
              </a:solidFill>
            </a:endParaRPr>
          </a:p>
        </p:txBody>
      </p:sp>
    </p:spTree>
    <p:extLst>
      <p:ext uri="{BB962C8B-B14F-4D97-AF65-F5344CB8AC3E}">
        <p14:creationId xmlns:p14="http://schemas.microsoft.com/office/powerpoint/2010/main" val="598960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48413"/>
            <a:ext cx="5544616" cy="4968552"/>
          </a:xfrm>
        </p:spPr>
        <p:txBody>
          <a:bodyPr>
            <a:normAutofit/>
          </a:bodyPr>
          <a:lstStyle/>
          <a:p>
            <a:pPr lvl="0">
              <a:buBlip>
                <a:blip r:embed="rId3"/>
              </a:buBlip>
            </a:pPr>
            <a:r>
              <a:rPr lang="en-GB" sz="2400" i="1" dirty="0" smtClean="0"/>
              <a:t>Forward Together in Hope </a:t>
            </a:r>
            <a:r>
              <a:rPr lang="en-GB" sz="2400" dirty="0" smtClean="0"/>
              <a:t>is a personal  invitation to everyone in our Diocese    to take part in a journey of renewal.</a:t>
            </a:r>
          </a:p>
          <a:p>
            <a:pPr lvl="0">
              <a:buBlip>
                <a:blip r:embed="rId3"/>
              </a:buBlip>
            </a:pPr>
            <a:r>
              <a:rPr lang="en-GB" sz="2400" dirty="0" smtClean="0"/>
              <a:t> </a:t>
            </a:r>
            <a:r>
              <a:rPr lang="en-GB" sz="2400" dirty="0"/>
              <a:t>W</a:t>
            </a:r>
            <a:r>
              <a:rPr lang="en-GB" sz="2400" dirty="0" smtClean="0"/>
              <a:t>hether you are…</a:t>
            </a:r>
          </a:p>
          <a:p>
            <a:pPr lvl="1">
              <a:buBlip>
                <a:blip r:embed="rId3"/>
              </a:buBlip>
            </a:pPr>
            <a:r>
              <a:rPr lang="en-GB" sz="2100" dirty="0" smtClean="0"/>
              <a:t>Old or young – or somewhere in between</a:t>
            </a:r>
          </a:p>
          <a:p>
            <a:pPr lvl="1">
              <a:buBlip>
                <a:blip r:embed="rId3"/>
              </a:buBlip>
            </a:pPr>
            <a:r>
              <a:rPr lang="en-GB" sz="2100" dirty="0" smtClean="0"/>
              <a:t>At home, in education, employed or unemployed</a:t>
            </a:r>
          </a:p>
          <a:p>
            <a:pPr lvl="1">
              <a:buBlip>
                <a:blip r:embed="rId3"/>
              </a:buBlip>
            </a:pPr>
            <a:r>
              <a:rPr lang="en-GB" sz="2100" dirty="0" smtClean="0"/>
              <a:t>Clergy or lay person</a:t>
            </a:r>
          </a:p>
          <a:p>
            <a:pPr lvl="1">
              <a:buBlip>
                <a:blip r:embed="rId3"/>
              </a:buBlip>
            </a:pPr>
            <a:r>
              <a:rPr lang="en-GB" sz="2100" dirty="0" smtClean="0"/>
              <a:t>A regular church-goer or not</a:t>
            </a:r>
          </a:p>
          <a:p>
            <a:pPr lvl="1">
              <a:buBlip>
                <a:blip r:embed="rId3"/>
              </a:buBlip>
            </a:pPr>
            <a:r>
              <a:rPr lang="en-GB" sz="2100" dirty="0" smtClean="0"/>
              <a:t>Feeling included or feeling on the margins</a:t>
            </a:r>
          </a:p>
          <a:p>
            <a:pPr lvl="1">
              <a:buBlip>
                <a:blip r:embed="rId3"/>
              </a:buBlip>
            </a:pPr>
            <a:r>
              <a:rPr lang="en-GB" sz="2100" dirty="0" smtClean="0"/>
              <a:t>Or ‘none of the above’</a:t>
            </a:r>
          </a:p>
          <a:p>
            <a:pPr marL="457200" lvl="1" indent="0">
              <a:buNone/>
            </a:pPr>
            <a:r>
              <a:rPr lang="en-GB" sz="2000" dirty="0"/>
              <a:t>	</a:t>
            </a:r>
            <a:r>
              <a:rPr lang="en-GB" sz="2000" dirty="0" smtClean="0"/>
              <a:t>           </a:t>
            </a:r>
            <a:r>
              <a:rPr lang="en-GB" sz="2400" dirty="0" smtClean="0"/>
              <a:t>…you are invited to take part.</a:t>
            </a:r>
            <a:endParaRPr lang="en-GB" sz="14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marL="185738" lvl="0">
              <a:spcBef>
                <a:spcPct val="20000"/>
              </a:spcBef>
            </a:pPr>
            <a:r>
              <a:rPr lang="en-GB" sz="3600" b="1" dirty="0" smtClean="0">
                <a:solidFill>
                  <a:srgbClr val="003D7B"/>
                </a:solidFill>
              </a:rPr>
              <a:t>An Invitation </a:t>
            </a:r>
            <a:endParaRPr lang="en-GB" sz="3600" b="1" dirty="0">
              <a:solidFill>
                <a:srgbClr val="003D7B"/>
              </a:solidFill>
            </a:endParaRPr>
          </a:p>
        </p:txBody>
      </p:sp>
      <p:pic>
        <p:nvPicPr>
          <p:cNvPr id="1026" name="Picture 2" descr="Z:\FTIH Shared Resources\images\travel_ta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0347" y="-387424"/>
            <a:ext cx="3607444" cy="609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951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23115"/>
            <a:ext cx="8229600" cy="4781128"/>
          </a:xfrm>
        </p:spPr>
        <p:txBody>
          <a:bodyPr>
            <a:normAutofit/>
          </a:bodyPr>
          <a:lstStyle/>
          <a:p>
            <a:pPr>
              <a:buBlip>
                <a:blip r:embed="rId3"/>
              </a:buBlip>
            </a:pPr>
            <a:r>
              <a:rPr lang="en-GB" altLang="en-US" dirty="0" smtClean="0"/>
              <a:t>Firmly rooted in prayer</a:t>
            </a:r>
            <a:endParaRPr lang="en-GB" altLang="en-US" dirty="0"/>
          </a:p>
          <a:p>
            <a:pPr lvl="0">
              <a:buBlip>
                <a:blip r:embed="rId3"/>
              </a:buBlip>
            </a:pPr>
            <a:r>
              <a:rPr lang="en-GB" dirty="0" smtClean="0"/>
              <a:t>Clergy and lay people working together </a:t>
            </a:r>
          </a:p>
          <a:p>
            <a:pPr lvl="0">
              <a:buBlip>
                <a:blip r:embed="rId3"/>
              </a:buBlip>
            </a:pPr>
            <a:r>
              <a:rPr lang="en-GB" dirty="0" smtClean="0"/>
              <a:t>Open, transparent and fair</a:t>
            </a:r>
            <a:endParaRPr lang="en-GB" dirty="0"/>
          </a:p>
          <a:p>
            <a:pPr>
              <a:buBlip>
                <a:blip r:embed="rId3"/>
              </a:buBlip>
            </a:pPr>
            <a:r>
              <a:rPr lang="en-GB" altLang="en-US" dirty="0" smtClean="0"/>
              <a:t>Excellent </a:t>
            </a:r>
            <a:r>
              <a:rPr lang="en-GB" altLang="en-US" dirty="0"/>
              <a:t>communication</a:t>
            </a:r>
          </a:p>
          <a:p>
            <a:pPr>
              <a:buBlip>
                <a:blip r:embed="rId3"/>
              </a:buBlip>
            </a:pPr>
            <a:r>
              <a:rPr lang="en-GB" altLang="en-US" dirty="0" smtClean="0"/>
              <a:t>Clarity </a:t>
            </a:r>
            <a:r>
              <a:rPr lang="en-GB" altLang="en-US" dirty="0"/>
              <a:t>of decision-making</a:t>
            </a:r>
          </a:p>
          <a:p>
            <a:pPr>
              <a:buBlip>
                <a:blip r:embed="rId3"/>
              </a:buBlip>
            </a:pPr>
            <a:r>
              <a:rPr lang="en-GB" altLang="en-US" dirty="0"/>
              <a:t>Inclusive and </a:t>
            </a:r>
            <a:r>
              <a:rPr lang="en-GB" altLang="en-US" dirty="0" smtClean="0"/>
              <a:t>collaborative</a:t>
            </a:r>
            <a:endParaRPr lang="en-GB" altLang="en-US" dirty="0"/>
          </a:p>
          <a:p>
            <a:pPr>
              <a:buBlip>
                <a:blip r:embed="rId3"/>
              </a:buBlip>
            </a:pPr>
            <a:r>
              <a:rPr lang="en-GB" altLang="en-US" dirty="0" smtClean="0"/>
              <a:t>Celebrating </a:t>
            </a:r>
            <a:r>
              <a:rPr lang="en-GB" altLang="en-US" dirty="0"/>
              <a:t>success </a:t>
            </a:r>
          </a:p>
          <a:p>
            <a:pPr>
              <a:buBlip>
                <a:blip r:embed="rId3"/>
              </a:buBlip>
            </a:pPr>
            <a:r>
              <a:rPr lang="en-GB" altLang="en-US" dirty="0" smtClean="0"/>
              <a:t>Sharing </a:t>
            </a:r>
            <a:r>
              <a:rPr lang="en-GB" altLang="en-US" dirty="0"/>
              <a:t>good practice</a:t>
            </a:r>
          </a:p>
          <a:p>
            <a:pPr mar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7574516" cy="646331"/>
          </a:xfrm>
          <a:prstGeom prst="rect">
            <a:avLst/>
          </a:prstGeom>
        </p:spPr>
        <p:txBody>
          <a:bodyPr wrap="square">
            <a:spAutoFit/>
          </a:bodyPr>
          <a:lstStyle/>
          <a:p>
            <a:pPr lvl="0">
              <a:spcBef>
                <a:spcPct val="20000"/>
              </a:spcBef>
            </a:pPr>
            <a:r>
              <a:rPr lang="en-GB" sz="3600" b="1" dirty="0" smtClean="0">
                <a:solidFill>
                  <a:srgbClr val="003D7B"/>
                </a:solidFill>
              </a:rPr>
              <a:t>Some Principles</a:t>
            </a:r>
            <a:endParaRPr lang="en-GB" sz="3600" b="1" dirty="0">
              <a:solidFill>
                <a:srgbClr val="003D7B"/>
              </a:solidFill>
            </a:endParaRPr>
          </a:p>
        </p:txBody>
      </p:sp>
      <p:pic>
        <p:nvPicPr>
          <p:cNvPr id="9" name="Picture 2" descr="C:\Users\tony.sacco\AppData\Local\Microsoft\Windows\Temporary Internet Files\Content.IE5\0BWQWDFG\community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744688"/>
            <a:ext cx="2701266" cy="412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36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71628"/>
            <a:ext cx="8075240" cy="4781128"/>
          </a:xfrm>
        </p:spPr>
        <p:txBody>
          <a:bodyPr>
            <a:normAutofit/>
          </a:bodyPr>
          <a:lstStyle/>
          <a:p>
            <a:pPr lvl="0">
              <a:buBlip>
                <a:blip r:embed="rId3"/>
              </a:buBlip>
            </a:pPr>
            <a:r>
              <a:rPr lang="en-GB" sz="2800" dirty="0" smtClean="0"/>
              <a:t>Rooted in the Second Vatican Council</a:t>
            </a:r>
            <a:endParaRPr lang="en-GB" sz="2800" dirty="0"/>
          </a:p>
          <a:p>
            <a:pPr lvl="0">
              <a:buBlip>
                <a:blip r:embed="rId3"/>
              </a:buBlip>
            </a:pPr>
            <a:r>
              <a:rPr lang="en-GB" sz="2800" dirty="0" smtClean="0"/>
              <a:t>In </a:t>
            </a:r>
            <a:r>
              <a:rPr lang="en-GB" sz="2800" i="1" dirty="0" err="1" smtClean="0"/>
              <a:t>Evangelii</a:t>
            </a:r>
            <a:r>
              <a:rPr lang="en-GB" sz="2800" i="1" dirty="0" smtClean="0"/>
              <a:t> </a:t>
            </a:r>
            <a:r>
              <a:rPr lang="en-GB" sz="2800" i="1" dirty="0" err="1" smtClean="0"/>
              <a:t>Gaudium</a:t>
            </a:r>
            <a:r>
              <a:rPr lang="en-GB" sz="2800" i="1" dirty="0" smtClean="0"/>
              <a:t> </a:t>
            </a:r>
            <a:r>
              <a:rPr lang="en-GB" sz="2800" dirty="0" smtClean="0"/>
              <a:t>(The Joy of the Gospel), Pope Francis invites each of us to a renewed encounter with Jesus.</a:t>
            </a:r>
          </a:p>
          <a:p>
            <a:pPr lvl="0">
              <a:buBlip>
                <a:blip r:embed="rId3"/>
              </a:buBlip>
            </a:pPr>
            <a:r>
              <a:rPr lang="en-GB" sz="2800" dirty="0" smtClean="0"/>
              <a:t>He tells us ‘</a:t>
            </a:r>
            <a:r>
              <a:rPr lang="en-GB" sz="2800" i="1" dirty="0" smtClean="0"/>
              <a:t>The </a:t>
            </a:r>
            <a:r>
              <a:rPr lang="en-GB" sz="2800" i="1" dirty="0"/>
              <a:t>Church is </a:t>
            </a:r>
            <a:r>
              <a:rPr lang="en-GB" sz="2800" i="1" dirty="0" smtClean="0"/>
              <a:t>herself                                    </a:t>
            </a:r>
            <a:r>
              <a:rPr lang="en-GB" sz="2800" i="1" dirty="0"/>
              <a:t>a missionary disciple; she </a:t>
            </a:r>
            <a:r>
              <a:rPr lang="en-GB" sz="2800" i="1" dirty="0" smtClean="0"/>
              <a:t>needs                                   </a:t>
            </a:r>
            <a:r>
              <a:rPr lang="en-GB" sz="2800" i="1" dirty="0"/>
              <a:t>to grow in her </a:t>
            </a:r>
            <a:r>
              <a:rPr lang="en-GB" sz="2800" i="1" dirty="0" smtClean="0"/>
              <a:t>interpretation of                                  </a:t>
            </a:r>
            <a:r>
              <a:rPr lang="en-GB" sz="2800" i="1" dirty="0"/>
              <a:t>the revealed word and in </a:t>
            </a:r>
            <a:r>
              <a:rPr lang="en-GB" sz="2800" i="1" dirty="0" smtClean="0"/>
              <a:t>her                   </a:t>
            </a:r>
            <a:r>
              <a:rPr lang="en-GB" sz="2800" i="1" dirty="0"/>
              <a:t>understanding of truth’</a:t>
            </a:r>
            <a:r>
              <a:rPr lang="en-GB" sz="2800" dirty="0"/>
              <a:t> </a:t>
            </a:r>
            <a:endParaRPr lang="en-GB" sz="2800" dirty="0" smtClean="0"/>
          </a:p>
          <a:p>
            <a:pPr lvl="0">
              <a:buBlip>
                <a:blip r:embed="rId3"/>
              </a:buBlip>
            </a:pPr>
            <a:endParaRPr lang="en-GB" sz="2800" dirty="0" smtClean="0"/>
          </a:p>
          <a:p>
            <a:pPr lvl="0">
              <a:buBlip>
                <a:blip r:embed="rId3"/>
              </a:buBlip>
            </a:pPr>
            <a:endParaRPr lang="en-GB" sz="2800" dirty="0" smtClean="0"/>
          </a:p>
          <a:p>
            <a:pPr lvl="0">
              <a:buBlip>
                <a:blip r:embed="rId3"/>
              </a:buBlip>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Theological Context</a:t>
            </a:r>
            <a:endParaRPr lang="en-GB" sz="3600" b="1" dirty="0">
              <a:solidFill>
                <a:srgbClr val="003D7B"/>
              </a:solidFill>
            </a:endParaRPr>
          </a:p>
        </p:txBody>
      </p:sp>
      <p:grpSp>
        <p:nvGrpSpPr>
          <p:cNvPr id="6" name="Group 5"/>
          <p:cNvGrpSpPr/>
          <p:nvPr/>
        </p:nvGrpSpPr>
        <p:grpSpPr>
          <a:xfrm>
            <a:off x="5670369" y="2420888"/>
            <a:ext cx="2745017" cy="3036664"/>
            <a:chOff x="22402" y="116144"/>
            <a:chExt cx="2945080" cy="3455719"/>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72561">
              <a:off x="22402" y="116144"/>
              <a:ext cx="2945080" cy="3455719"/>
            </a:xfrm>
            <a:prstGeom prst="rect">
              <a:avLst/>
            </a:prstGeom>
          </p:spPr>
        </p:pic>
        <p:sp>
          <p:nvSpPr>
            <p:cNvPr id="8" name="Text Box 2"/>
            <p:cNvSpPr txBox="1">
              <a:spLocks noChangeArrowheads="1"/>
            </p:cNvSpPr>
            <p:nvPr/>
          </p:nvSpPr>
          <p:spPr bwMode="auto">
            <a:xfrm>
              <a:off x="444716" y="1102069"/>
              <a:ext cx="2448636" cy="186641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b="1" i="1" dirty="0">
                  <a:effectLst/>
                  <a:latin typeface="Calibri"/>
                  <a:ea typeface="MS Mincho"/>
                </a:rPr>
                <a:t>‘I invite all Christians, everywhere, at this very moment, to a renewed personal encounter with</a:t>
              </a:r>
              <a:endParaRPr lang="en-GB" sz="1600" dirty="0">
                <a:effectLst/>
                <a:latin typeface="Times New Roman"/>
                <a:ea typeface="Times New Roman"/>
              </a:endParaRPr>
            </a:p>
            <a:p>
              <a:pPr>
                <a:spcAft>
                  <a:spcPts val="0"/>
                </a:spcAft>
              </a:pPr>
              <a:r>
                <a:rPr lang="en-GB" b="1" i="1" dirty="0">
                  <a:effectLst/>
                  <a:latin typeface="Calibri"/>
                  <a:ea typeface="MS Mincho"/>
                </a:rPr>
                <a:t>Jesus Christ</a:t>
              </a:r>
              <a:r>
                <a:rPr lang="en-GB" sz="2000" b="1" i="1" dirty="0">
                  <a:effectLst/>
                  <a:latin typeface="Calibri"/>
                  <a:ea typeface="MS Mincho"/>
                </a:rPr>
                <a:t>’</a:t>
              </a:r>
              <a:endParaRPr lang="en-GB" dirty="0">
                <a:effectLst/>
                <a:latin typeface="Times New Roman"/>
                <a:ea typeface="Times New Roman"/>
              </a:endParaRPr>
            </a:p>
            <a:p>
              <a:pPr>
                <a:spcAft>
                  <a:spcPts val="0"/>
                </a:spcAft>
              </a:pPr>
              <a:r>
                <a:rPr lang="en-GB" sz="1200" dirty="0">
                  <a:solidFill>
                    <a:schemeClr val="bg1"/>
                  </a:solidFill>
                  <a:effectLst/>
                  <a:latin typeface="Times New Roman"/>
                  <a:ea typeface="Times New Roman"/>
                </a:rPr>
                <a:t> </a:t>
              </a:r>
            </a:p>
          </p:txBody>
        </p:sp>
      </p:grpSp>
    </p:spTree>
    <p:extLst>
      <p:ext uri="{BB962C8B-B14F-4D97-AF65-F5344CB8AC3E}">
        <p14:creationId xmlns:p14="http://schemas.microsoft.com/office/powerpoint/2010/main" val="3849558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71628"/>
            <a:ext cx="8075240" cy="4781128"/>
          </a:xfrm>
        </p:spPr>
        <p:txBody>
          <a:bodyPr>
            <a:normAutofit lnSpcReduction="10000"/>
          </a:bodyPr>
          <a:lstStyle/>
          <a:p>
            <a:pPr lvl="0">
              <a:buBlip>
                <a:blip r:embed="rId3"/>
              </a:buBlip>
            </a:pPr>
            <a:r>
              <a:rPr lang="en-GB" dirty="0" smtClean="0"/>
              <a:t>Pope Francis is inviting us to become open minded and imaginative in how we become missionary evangelists.</a:t>
            </a:r>
          </a:p>
          <a:p>
            <a:pPr lvl="0">
              <a:buBlip>
                <a:blip r:embed="rId3"/>
              </a:buBlip>
            </a:pPr>
            <a:r>
              <a:rPr lang="en-GB" dirty="0" smtClean="0"/>
              <a:t>Key words to reflect on over the months ahead will be:</a:t>
            </a:r>
            <a:endParaRPr lang="en-GB" dirty="0"/>
          </a:p>
          <a:p>
            <a:pPr lvl="1">
              <a:buBlip>
                <a:blip r:embed="rId3"/>
              </a:buBlip>
            </a:pPr>
            <a:r>
              <a:rPr lang="en-GB" dirty="0" smtClean="0"/>
              <a:t>Prayer</a:t>
            </a:r>
          </a:p>
          <a:p>
            <a:pPr lvl="1">
              <a:buBlip>
                <a:blip r:embed="rId3"/>
              </a:buBlip>
            </a:pPr>
            <a:r>
              <a:rPr lang="en-GB" dirty="0" smtClean="0"/>
              <a:t>Discipleship</a:t>
            </a:r>
          </a:p>
          <a:p>
            <a:pPr lvl="1">
              <a:buBlip>
                <a:blip r:embed="rId3"/>
              </a:buBlip>
            </a:pPr>
            <a:r>
              <a:rPr lang="en-GB" dirty="0" smtClean="0"/>
              <a:t>Viability</a:t>
            </a:r>
          </a:p>
          <a:p>
            <a:pPr lvl="1">
              <a:buBlip>
                <a:blip r:embed="rId3"/>
              </a:buBlip>
            </a:pPr>
            <a:r>
              <a:rPr lang="en-GB" dirty="0" smtClean="0"/>
              <a:t>Flourishing</a:t>
            </a:r>
          </a:p>
          <a:p>
            <a:pPr lvl="1">
              <a:buBlip>
                <a:blip r:embed="rId3"/>
              </a:buBlip>
            </a:pPr>
            <a:r>
              <a:rPr lang="en-GB" dirty="0" smtClean="0"/>
              <a:t>Diocese</a:t>
            </a:r>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003D7B"/>
                </a:solidFill>
              </a:rPr>
              <a:t>Theological Context</a:t>
            </a:r>
            <a:endParaRPr lang="en-GB" sz="3600" b="1" dirty="0">
              <a:solidFill>
                <a:srgbClr val="003D7B"/>
              </a:solidFill>
            </a:endParaRPr>
          </a:p>
        </p:txBody>
      </p:sp>
      <p:pic>
        <p:nvPicPr>
          <p:cNvPr id="9" name="Picture 2" descr="C:\Users\tony.sacco\AppData\Local\Microsoft\Windows\Temporary Internet Files\Content.IE5\0BWQWDFG\community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2077" y="3256434"/>
            <a:ext cx="1683134" cy="257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44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1668</TotalTime>
  <Words>3308</Words>
  <Application>Microsoft Office PowerPoint</Application>
  <PresentationFormat>On-screen Show (4:3)</PresentationFormat>
  <Paragraphs>330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Sacco</dc:creator>
  <cp:lastModifiedBy>AFS SACCO</cp:lastModifiedBy>
  <cp:revision>134</cp:revision>
  <cp:lastPrinted>2015-03-09T17:26:12Z</cp:lastPrinted>
  <dcterms:created xsi:type="dcterms:W3CDTF">2015-01-15T15:01:58Z</dcterms:created>
  <dcterms:modified xsi:type="dcterms:W3CDTF">2015-03-10T08:39:31Z</dcterms:modified>
</cp:coreProperties>
</file>